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Lst>
  <p:notesMasterIdLst>
    <p:notesMasterId r:id="rId9"/>
  </p:notesMasterIdLst>
  <p:sldIdLst>
    <p:sldId id="256" r:id="rId4"/>
    <p:sldId id="266" r:id="rId5"/>
    <p:sldId id="258" r:id="rId6"/>
    <p:sldId id="267"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53941D-C700-4609-A1EC-3AA291FABFB1}" type="datetimeFigureOut">
              <a:rPr lang="en-US" smtClean="0"/>
              <a:t>09/09/2015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9B3BF9-5FCA-4E35-B634-E1598703750C}" type="slidenum">
              <a:rPr lang="en-US" smtClean="0"/>
              <a:t>‹#›</a:t>
            </a:fld>
            <a:endParaRPr lang="en-US"/>
          </a:p>
        </p:txBody>
      </p:sp>
    </p:spTree>
    <p:extLst>
      <p:ext uri="{BB962C8B-B14F-4D97-AF65-F5344CB8AC3E}">
        <p14:creationId xmlns:p14="http://schemas.microsoft.com/office/powerpoint/2010/main" val="1212496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A9B3BF9-5FCA-4E35-B634-E1598703750C}"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49969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A9B3BF9-5FCA-4E35-B634-E1598703750C}" type="slidenum">
              <a:rPr lang="en-US" smtClean="0"/>
              <a:t>3</a:t>
            </a:fld>
            <a:endParaRPr lang="en-US"/>
          </a:p>
        </p:txBody>
      </p:sp>
    </p:spTree>
    <p:extLst>
      <p:ext uri="{BB962C8B-B14F-4D97-AF65-F5344CB8AC3E}">
        <p14:creationId xmlns:p14="http://schemas.microsoft.com/office/powerpoint/2010/main" val="149969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A9B3BF9-5FCA-4E35-B634-E1598703750C}"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49969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t>09/09/2015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30471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t>09/09/2015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155700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t>09/09/2015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1033006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3942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0689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7390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4659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7184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7484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7128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396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t>09/09/2015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2994407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1736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3861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3459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62374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22934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79674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60194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26605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61465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2770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A8F8D4-E057-44CE-980C-D7CE3DAC0681}" type="datetimeFigureOut">
              <a:rPr lang="en-US" smtClean="0"/>
              <a:t>09/09/2015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8521617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79419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69919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98958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24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A8F8D4-E057-44CE-980C-D7CE3DAC0681}" type="datetimeFigureOut">
              <a:rPr lang="en-US" smtClean="0"/>
              <a:t>09/09/2015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3026887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A8F8D4-E057-44CE-980C-D7CE3DAC0681}" type="datetimeFigureOut">
              <a:rPr lang="en-US" smtClean="0"/>
              <a:t>09/09/2015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95159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A8F8D4-E057-44CE-980C-D7CE3DAC0681}" type="datetimeFigureOut">
              <a:rPr lang="en-US" smtClean="0"/>
              <a:t>09/09/2015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3679620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8F8D4-E057-44CE-980C-D7CE3DAC0681}" type="datetimeFigureOut">
              <a:rPr lang="en-US" smtClean="0"/>
              <a:t>09/09/2015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1791143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smtClean="0"/>
              <a:t>09/09/2015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421923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8F8D4-E057-44CE-980C-D7CE3DAC0681}" type="datetimeFigureOut">
              <a:rPr lang="en-US" smtClean="0"/>
              <a:t>09/09/2015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9EC27-8FB6-41CD-A09D-866DD977544E}" type="slidenum">
              <a:rPr lang="en-US" smtClean="0"/>
              <a:t>‹#›</a:t>
            </a:fld>
            <a:endParaRPr lang="en-US"/>
          </a:p>
        </p:txBody>
      </p:sp>
    </p:spTree>
    <p:extLst>
      <p:ext uri="{BB962C8B-B14F-4D97-AF65-F5344CB8AC3E}">
        <p14:creationId xmlns:p14="http://schemas.microsoft.com/office/powerpoint/2010/main" val="2274659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8F8D4-E057-44CE-980C-D7CE3DAC0681}" type="datetimeFigureOut">
              <a:rPr lang="en-US" smtClean="0"/>
              <a:t>09/09/2015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9EC27-8FB6-41CD-A09D-866DD977544E}" type="slidenum">
              <a:rPr lang="en-US" smtClean="0"/>
              <a:t>‹#›</a:t>
            </a:fld>
            <a:endParaRPr lang="en-US"/>
          </a:p>
        </p:txBody>
      </p:sp>
    </p:spTree>
    <p:extLst>
      <p:ext uri="{BB962C8B-B14F-4D97-AF65-F5344CB8AC3E}">
        <p14:creationId xmlns:p14="http://schemas.microsoft.com/office/powerpoint/2010/main" val="2314289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8F8D4-E057-44CE-980C-D7CE3DAC0681}" type="datetimeFigureOut">
              <a:rPr lang="en-US">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9EC27-8FB6-41CD-A09D-866DD977544E}"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3369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8F8D4-E057-44CE-980C-D7CE3DAC0681}" type="datetimeFigureOut">
              <a:rPr lang="en-US" smtClean="0">
                <a:solidFill>
                  <a:prstClr val="black">
                    <a:tint val="75000"/>
                  </a:prstClr>
                </a:solidFill>
              </a:rPr>
              <a:pPr/>
              <a:t>09/09/2015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9EC27-8FB6-41CD-A09D-866DD977544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495365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09903" y="1143000"/>
            <a:ext cx="7772400" cy="1470025"/>
          </a:xfrm>
        </p:spPr>
        <p:txBody>
          <a:bodyPr>
            <a:normAutofit fontScale="90000"/>
          </a:bodyPr>
          <a:lstStyle/>
          <a:p>
            <a:pPr algn="r"/>
            <a:r>
              <a:rPr lang="en-US" sz="4900" b="1" dirty="0" smtClean="0">
                <a:solidFill>
                  <a:schemeClr val="bg1"/>
                </a:solidFill>
              </a:rPr>
              <a:t/>
            </a:r>
            <a:br>
              <a:rPr lang="en-US" sz="4900" b="1" dirty="0" smtClean="0">
                <a:solidFill>
                  <a:schemeClr val="bg1"/>
                </a:solidFill>
              </a:rPr>
            </a:br>
            <a:r>
              <a:rPr lang="en-US" sz="4900" b="1" dirty="0">
                <a:solidFill>
                  <a:schemeClr val="bg1"/>
                </a:solidFill>
              </a:rPr>
              <a:t/>
            </a:r>
            <a:br>
              <a:rPr lang="en-US" sz="4900" b="1" dirty="0">
                <a:solidFill>
                  <a:schemeClr val="bg1"/>
                </a:solidFill>
              </a:rPr>
            </a:br>
            <a:r>
              <a:rPr lang="en-US" sz="4900" b="1" dirty="0" smtClean="0">
                <a:solidFill>
                  <a:schemeClr val="bg1"/>
                </a:solidFill>
              </a:rPr>
              <a:t>Vehicles </a:t>
            </a:r>
            <a:br>
              <a:rPr lang="en-US" sz="4900" b="1" dirty="0" smtClean="0">
                <a:solidFill>
                  <a:schemeClr val="bg1"/>
                </a:solidFill>
              </a:rPr>
            </a:br>
            <a:r>
              <a:rPr lang="en-US" sz="4900" b="1" dirty="0" smtClean="0">
                <a:solidFill>
                  <a:schemeClr val="bg1"/>
                </a:solidFill>
              </a:rPr>
              <a:t>as Cover</a:t>
            </a:r>
            <a:r>
              <a:rPr lang="en-US" b="1" dirty="0" smtClean="0">
                <a:solidFill>
                  <a:schemeClr val="bg1"/>
                </a:solidFill>
              </a:rPr>
              <a:t/>
            </a:r>
            <a:br>
              <a:rPr lang="en-US" b="1" dirty="0" smtClean="0">
                <a:solidFill>
                  <a:schemeClr val="bg1"/>
                </a:solidFill>
              </a:rPr>
            </a:br>
            <a:endParaRPr lang="en-US" b="1" dirty="0">
              <a:solidFill>
                <a:schemeClr val="bg1"/>
              </a:solidFill>
            </a:endParaRPr>
          </a:p>
        </p:txBody>
      </p:sp>
    </p:spTree>
    <p:extLst>
      <p:ext uri="{BB962C8B-B14F-4D97-AF65-F5344CB8AC3E}">
        <p14:creationId xmlns:p14="http://schemas.microsoft.com/office/powerpoint/2010/main" val="1171966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Call for Service</a:t>
            </a:r>
            <a:endParaRPr lang="en-US" dirty="0">
              <a:solidFill>
                <a:schemeClr val="bg1"/>
              </a:solidFill>
            </a:endParaRPr>
          </a:p>
        </p:txBody>
      </p:sp>
      <p:sp>
        <p:nvSpPr>
          <p:cNvPr id="3" name="Content Placeholder 2"/>
          <p:cNvSpPr>
            <a:spLocks noGrp="1"/>
          </p:cNvSpPr>
          <p:nvPr>
            <p:ph idx="1"/>
          </p:nvPr>
        </p:nvSpPr>
        <p:spPr>
          <a:xfrm>
            <a:off x="457200" y="1676400"/>
            <a:ext cx="8229600" cy="4953000"/>
          </a:xfrm>
        </p:spPr>
        <p:txBody>
          <a:bodyPr>
            <a:normAutofit/>
          </a:bodyPr>
          <a:lstStyle/>
          <a:p>
            <a:r>
              <a:rPr lang="en-US" dirty="0" smtClean="0">
                <a:solidFill>
                  <a:schemeClr val="bg1"/>
                </a:solidFill>
              </a:rPr>
              <a:t>You are dispatched to a family disturbance in which an occupant is armed and shots have possibly been fired.  You park two houses down and approach cautiously.  As you walk across the neighbors driveway, the suspect begins shooting at you.  You are near the neighbors vehicle and not near other cover.  Describe your cover options.</a:t>
            </a:r>
          </a:p>
          <a:p>
            <a:r>
              <a:rPr lang="en-US" dirty="0" smtClean="0">
                <a:solidFill>
                  <a:schemeClr val="bg1"/>
                </a:solidFill>
              </a:rPr>
              <a:t>(Discuss)</a:t>
            </a:r>
            <a:endParaRPr lang="en-US" dirty="0">
              <a:solidFill>
                <a:schemeClr val="bg1"/>
              </a:solidFill>
            </a:endParaRPr>
          </a:p>
        </p:txBody>
      </p:sp>
    </p:spTree>
    <p:extLst>
      <p:ext uri="{BB962C8B-B14F-4D97-AF65-F5344CB8AC3E}">
        <p14:creationId xmlns:p14="http://schemas.microsoft.com/office/powerpoint/2010/main" val="157062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Vehicles as Cover</a:t>
            </a:r>
            <a:endParaRPr lang="en-US" dirty="0">
              <a:solidFill>
                <a:schemeClr val="bg1"/>
              </a:solidFill>
            </a:endParaRPr>
          </a:p>
        </p:txBody>
      </p:sp>
      <p:sp>
        <p:nvSpPr>
          <p:cNvPr id="3" name="Content Placeholder 2"/>
          <p:cNvSpPr>
            <a:spLocks noGrp="1"/>
          </p:cNvSpPr>
          <p:nvPr>
            <p:ph idx="1"/>
          </p:nvPr>
        </p:nvSpPr>
        <p:spPr>
          <a:xfrm>
            <a:off x="457200" y="1371600"/>
            <a:ext cx="8229600" cy="4953000"/>
          </a:xfrm>
        </p:spPr>
        <p:txBody>
          <a:bodyPr>
            <a:normAutofit lnSpcReduction="10000"/>
          </a:bodyPr>
          <a:lstStyle/>
          <a:p>
            <a:r>
              <a:rPr lang="en-US" dirty="0" smtClean="0">
                <a:solidFill>
                  <a:schemeClr val="bg1"/>
                </a:solidFill>
              </a:rPr>
              <a:t>Remember, if you can see the threat, then your first priority of cover is accurate return fire (ABC’s of cover: accurate return fire; ballistic armor; hard cover…in that order)</a:t>
            </a:r>
          </a:p>
          <a:p>
            <a:r>
              <a:rPr lang="en-US" dirty="0" smtClean="0">
                <a:solidFill>
                  <a:schemeClr val="bg1"/>
                </a:solidFill>
              </a:rPr>
              <a:t>Return fire as you move to the front of the neighbor’s vehicle</a:t>
            </a:r>
          </a:p>
          <a:p>
            <a:r>
              <a:rPr lang="en-US" dirty="0">
                <a:solidFill>
                  <a:schemeClr val="bg1"/>
                </a:solidFill>
              </a:rPr>
              <a:t>Avoid </a:t>
            </a:r>
            <a:r>
              <a:rPr lang="en-US" dirty="0" smtClean="0">
                <a:solidFill>
                  <a:schemeClr val="bg1"/>
                </a:solidFill>
              </a:rPr>
              <a:t>the urge </a:t>
            </a:r>
            <a:r>
              <a:rPr lang="en-US" dirty="0">
                <a:solidFill>
                  <a:schemeClr val="bg1"/>
                </a:solidFill>
              </a:rPr>
              <a:t>to run up and hug </a:t>
            </a:r>
            <a:r>
              <a:rPr lang="en-US" dirty="0" smtClean="0">
                <a:solidFill>
                  <a:schemeClr val="bg1"/>
                </a:solidFill>
              </a:rPr>
              <a:t>the vehicle </a:t>
            </a:r>
            <a:r>
              <a:rPr lang="en-US" dirty="0">
                <a:solidFill>
                  <a:schemeClr val="bg1"/>
                </a:solidFill>
              </a:rPr>
              <a:t>for </a:t>
            </a:r>
            <a:r>
              <a:rPr lang="en-US" dirty="0" smtClean="0">
                <a:solidFill>
                  <a:schemeClr val="bg1"/>
                </a:solidFill>
              </a:rPr>
              <a:t>cover.</a:t>
            </a:r>
            <a:endParaRPr lang="en-US" dirty="0" smtClean="0">
              <a:solidFill>
                <a:schemeClr val="bg1"/>
              </a:solidFill>
            </a:endParaRPr>
          </a:p>
          <a:p>
            <a:r>
              <a:rPr lang="en-US" dirty="0" smtClean="0">
                <a:solidFill>
                  <a:schemeClr val="bg1"/>
                </a:solidFill>
              </a:rPr>
              <a:t>Remain at least 6’ away </a:t>
            </a:r>
            <a:r>
              <a:rPr lang="en-US" dirty="0" smtClean="0">
                <a:solidFill>
                  <a:schemeClr val="bg1"/>
                </a:solidFill>
              </a:rPr>
              <a:t>from the vehicle as </a:t>
            </a:r>
            <a:r>
              <a:rPr lang="en-US" dirty="0" smtClean="0">
                <a:solidFill>
                  <a:schemeClr val="bg1"/>
                </a:solidFill>
              </a:rPr>
              <a:t>you provide directed fire.</a:t>
            </a:r>
            <a:endParaRPr lang="en-US" dirty="0">
              <a:solidFill>
                <a:schemeClr val="bg1"/>
              </a:solidFill>
            </a:endParaRPr>
          </a:p>
        </p:txBody>
      </p:sp>
    </p:spTree>
    <p:extLst>
      <p:ext uri="{BB962C8B-B14F-4D97-AF65-F5344CB8AC3E}">
        <p14:creationId xmlns:p14="http://schemas.microsoft.com/office/powerpoint/2010/main" val="3655361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bg1"/>
                </a:solidFill>
              </a:rPr>
              <a:t>Vehicles as Cover</a:t>
            </a:r>
            <a:endParaRPr lang="en-US" dirty="0">
              <a:solidFill>
                <a:schemeClr val="bg1"/>
              </a:solidFill>
            </a:endParaRPr>
          </a:p>
        </p:txBody>
      </p:sp>
      <p:pic>
        <p:nvPicPr>
          <p:cNvPr id="6" name="Content Placeholder 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rot="5400000">
            <a:off x="75614" y="2362785"/>
            <a:ext cx="4626353" cy="3101182"/>
          </a:xfrm>
        </p:spPr>
      </p:pic>
      <p:sp>
        <p:nvSpPr>
          <p:cNvPr id="7" name="Isosceles Triangle 6"/>
          <p:cNvSpPr/>
          <p:nvPr/>
        </p:nvSpPr>
        <p:spPr>
          <a:xfrm rot="16200000">
            <a:off x="6324601" y="2133600"/>
            <a:ext cx="990600" cy="990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flipH="1">
            <a:off x="3352800" y="2628899"/>
            <a:ext cx="2819400" cy="0"/>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343400" y="3352800"/>
            <a:ext cx="4114800" cy="1815882"/>
          </a:xfrm>
          <a:prstGeom prst="rect">
            <a:avLst/>
          </a:prstGeom>
          <a:noFill/>
        </p:spPr>
        <p:txBody>
          <a:bodyPr wrap="square" rtlCol="0">
            <a:spAutoFit/>
          </a:bodyPr>
          <a:lstStyle/>
          <a:p>
            <a:r>
              <a:rPr lang="en-US" sz="2800" b="1" dirty="0">
                <a:solidFill>
                  <a:schemeClr val="bg1"/>
                </a:solidFill>
                <a:ea typeface="Calibri"/>
                <a:cs typeface="Times New Roman"/>
              </a:rPr>
              <a:t>Back off 6+ feet.  This allows you to see the threat and prevent being </a:t>
            </a:r>
            <a:r>
              <a:rPr lang="en-US" sz="2800" b="1" dirty="0" smtClean="0">
                <a:solidFill>
                  <a:schemeClr val="bg1"/>
                </a:solidFill>
                <a:ea typeface="Calibri"/>
                <a:cs typeface="Times New Roman"/>
              </a:rPr>
              <a:t>flanked.</a:t>
            </a:r>
            <a:endParaRPr lang="en-US" sz="2800" b="1" dirty="0">
              <a:solidFill>
                <a:schemeClr val="bg1"/>
              </a:solidFill>
            </a:endParaRPr>
          </a:p>
        </p:txBody>
      </p:sp>
    </p:spTree>
    <p:extLst>
      <p:ext uri="{BB962C8B-B14F-4D97-AF65-F5344CB8AC3E}">
        <p14:creationId xmlns:p14="http://schemas.microsoft.com/office/powerpoint/2010/main" val="496937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i="1" dirty="0" smtClean="0">
                <a:solidFill>
                  <a:srgbClr val="FF0000"/>
                </a:solidFill>
              </a:rPr>
              <a:t>4 Cornerstones</a:t>
            </a:r>
            <a:endParaRPr lang="en-US" i="1" dirty="0">
              <a:solidFill>
                <a:srgbClr val="FF0000"/>
              </a:solidFill>
            </a:endParaRPr>
          </a:p>
        </p:txBody>
      </p:sp>
      <p:sp>
        <p:nvSpPr>
          <p:cNvPr id="3" name="Content Placeholder 2"/>
          <p:cNvSpPr>
            <a:spLocks noGrp="1"/>
          </p:cNvSpPr>
          <p:nvPr>
            <p:ph idx="1"/>
          </p:nvPr>
        </p:nvSpPr>
        <p:spPr>
          <a:xfrm>
            <a:off x="457200" y="2027237"/>
            <a:ext cx="8229600" cy="4525963"/>
          </a:xfrm>
        </p:spPr>
        <p:txBody>
          <a:bodyPr/>
          <a:lstStyle/>
          <a:p>
            <a:pPr algn="ctr">
              <a:buFont typeface="Wingdings" panose="05000000000000000000" pitchFamily="2" charset="2"/>
              <a:buChar char="ü"/>
            </a:pPr>
            <a:r>
              <a:rPr lang="en-US" b="1" dirty="0" smtClean="0">
                <a:solidFill>
                  <a:srgbClr val="FF0000"/>
                </a:solidFill>
              </a:rPr>
              <a:t>Wear your armor</a:t>
            </a:r>
          </a:p>
          <a:p>
            <a:pPr algn="ctr">
              <a:buFont typeface="Wingdings" panose="05000000000000000000" pitchFamily="2" charset="2"/>
              <a:buChar char="ü"/>
            </a:pPr>
            <a:r>
              <a:rPr lang="en-US" b="1" dirty="0" smtClean="0">
                <a:solidFill>
                  <a:srgbClr val="FF0000"/>
                </a:solidFill>
              </a:rPr>
              <a:t>Buckle up</a:t>
            </a:r>
          </a:p>
          <a:p>
            <a:pPr algn="ctr">
              <a:buFont typeface="Wingdings" panose="05000000000000000000" pitchFamily="2" charset="2"/>
              <a:buChar char="ü"/>
            </a:pPr>
            <a:r>
              <a:rPr lang="en-US" b="1" dirty="0" smtClean="0">
                <a:solidFill>
                  <a:srgbClr val="FF0000"/>
                </a:solidFill>
              </a:rPr>
              <a:t>Slow down</a:t>
            </a:r>
          </a:p>
          <a:p>
            <a:pPr algn="ctr">
              <a:buFont typeface="Wingdings" panose="05000000000000000000" pitchFamily="2" charset="2"/>
              <a:buChar char="ü"/>
            </a:pPr>
            <a:r>
              <a:rPr lang="en-US" b="1" dirty="0" smtClean="0">
                <a:solidFill>
                  <a:srgbClr val="FF0000"/>
                </a:solidFill>
              </a:rPr>
              <a:t>Stay Fit</a:t>
            </a:r>
            <a:endParaRPr lang="en-US" b="1" dirty="0">
              <a:solidFill>
                <a:srgbClr val="FF0000"/>
              </a:solidFill>
            </a:endParaRPr>
          </a:p>
        </p:txBody>
      </p:sp>
    </p:spTree>
    <p:extLst>
      <p:ext uri="{BB962C8B-B14F-4D97-AF65-F5344CB8AC3E}">
        <p14:creationId xmlns:p14="http://schemas.microsoft.com/office/powerpoint/2010/main" val="1055382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TotalTime>
  <Words>169</Words>
  <Application>Microsoft Office PowerPoint</Application>
  <PresentationFormat>On-screen Show (4:3)</PresentationFormat>
  <Paragraphs>19</Paragraphs>
  <Slides>5</Slides>
  <Notes>3</Notes>
  <HiddenSlides>0</HiddenSlides>
  <MMClips>0</MMClips>
  <ScaleCrop>false</ScaleCrop>
  <HeadingPairs>
    <vt:vector size="4" baseType="variant">
      <vt:variant>
        <vt:lpstr>Theme</vt:lpstr>
      </vt:variant>
      <vt:variant>
        <vt:i4>3</vt:i4>
      </vt:variant>
      <vt:variant>
        <vt:lpstr>Slide Titles</vt:lpstr>
      </vt:variant>
      <vt:variant>
        <vt:i4>5</vt:i4>
      </vt:variant>
    </vt:vector>
  </HeadingPairs>
  <TitlesOfParts>
    <vt:vector size="8" baseType="lpstr">
      <vt:lpstr>Office Theme</vt:lpstr>
      <vt:lpstr>1_Office Theme</vt:lpstr>
      <vt:lpstr>3_Office Theme</vt:lpstr>
      <vt:lpstr>  Vehicles  as Cover </vt:lpstr>
      <vt:lpstr>Call for Service</vt:lpstr>
      <vt:lpstr>Vehicles as Cover</vt:lpstr>
      <vt:lpstr>Vehicles as Cover</vt:lpstr>
      <vt:lpstr>4 Cornerstones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of Fire</dc:title>
  <dc:creator>Stan Standridge</dc:creator>
  <cp:lastModifiedBy>Stan Standridge</cp:lastModifiedBy>
  <cp:revision>25</cp:revision>
  <dcterms:created xsi:type="dcterms:W3CDTF">2015-04-06T20:03:28Z</dcterms:created>
  <dcterms:modified xsi:type="dcterms:W3CDTF">2015-09-09T20:14:47Z</dcterms:modified>
</cp:coreProperties>
</file>