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62" r:id="rId4"/>
    <p:sldId id="263" r:id="rId5"/>
    <p:sldId id="264" r:id="rId6"/>
    <p:sldId id="259" r:id="rId7"/>
    <p:sldId id="265" r:id="rId8"/>
    <p:sldId id="266" r:id="rId9"/>
    <p:sldId id="269" r:id="rId10"/>
    <p:sldId id="270" r:id="rId11"/>
    <p:sldId id="275" r:id="rId12"/>
    <p:sldId id="272" r:id="rId13"/>
    <p:sldId id="274" r:id="rId14"/>
    <p:sldId id="277" r:id="rId15"/>
    <p:sldId id="278" r:id="rId16"/>
    <p:sldId id="279" r:id="rId17"/>
    <p:sldId id="280" r:id="rId18"/>
    <p:sldId id="282" r:id="rId19"/>
    <p:sldId id="284" r:id="rId20"/>
    <p:sldId id="286" r:id="rId21"/>
    <p:sldId id="287" r:id="rId22"/>
    <p:sldId id="288" r:id="rId23"/>
    <p:sldId id="289" r:id="rId24"/>
    <p:sldId id="290" r:id="rId25"/>
    <p:sldId id="291" r:id="rId26"/>
    <p:sldId id="292" r:id="rId27"/>
    <p:sldId id="293" r:id="rId28"/>
    <p:sldId id="294" r:id="rId29"/>
    <p:sldId id="295" r:id="rId30"/>
    <p:sldId id="305" r:id="rId31"/>
    <p:sldId id="307" r:id="rId32"/>
    <p:sldId id="309" r:id="rId33"/>
    <p:sldId id="310" r:id="rId34"/>
    <p:sldId id="311" r:id="rId35"/>
    <p:sldId id="297" r:id="rId36"/>
    <p:sldId id="298" r:id="rId37"/>
    <p:sldId id="299" r:id="rId38"/>
    <p:sldId id="300" r:id="rId39"/>
    <p:sldId id="301" r:id="rId40"/>
    <p:sldId id="302" r:id="rId41"/>
    <p:sldId id="312" r:id="rId42"/>
    <p:sldId id="313" r:id="rId43"/>
    <p:sldId id="315" r:id="rId44"/>
    <p:sldId id="316" r:id="rId45"/>
    <p:sldId id="318" r:id="rId46"/>
    <p:sldId id="319" r:id="rId47"/>
    <p:sldId id="320" r:id="rId48"/>
    <p:sldId id="321"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8" r:id="rId64"/>
    <p:sldId id="340" r:id="rId65"/>
    <p:sldId id="341" r:id="rId66"/>
    <p:sldId id="342" r:id="rId67"/>
    <p:sldId id="343" r:id="rId68"/>
    <p:sldId id="344" r:id="rId69"/>
    <p:sldId id="345" r:id="rId70"/>
    <p:sldId id="346" r:id="rId71"/>
    <p:sldId id="347" r:id="rId72"/>
    <p:sldId id="34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943"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AC9AB-B8D7-4C17-BDFA-5F88FDD3D98E}" type="datetimeFigureOut">
              <a:rPr lang="en-US" smtClean="0"/>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4647C-608E-4485-8E99-D82258101EA4}" type="slidenum">
              <a:rPr lang="en-US" smtClean="0"/>
              <a:t>‹#›</a:t>
            </a:fld>
            <a:endParaRPr lang="en-US"/>
          </a:p>
        </p:txBody>
      </p:sp>
    </p:spTree>
    <p:extLst>
      <p:ext uri="{BB962C8B-B14F-4D97-AF65-F5344CB8AC3E}">
        <p14:creationId xmlns:p14="http://schemas.microsoft.com/office/powerpoint/2010/main" val="277256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a property room can bring the entire department down or make them look like they know what they are doing when sometimes you may wonder yourself.</a:t>
            </a:r>
          </a:p>
          <a:p>
            <a:r>
              <a:rPr lang="en-US" dirty="0" smtClean="0"/>
              <a:t>T.A.P.E.I.T.  Never alone there is help</a:t>
            </a:r>
          </a:p>
          <a:p>
            <a:r>
              <a:rPr lang="en-US" dirty="0" smtClean="0"/>
              <a:t>You think this is easy look at Lowes or Home Depot it takes someone full time just to keep all those little pieces of PVC fittings in the right location </a:t>
            </a:r>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2</a:t>
            </a:fld>
            <a:endParaRPr lang="en-US"/>
          </a:p>
        </p:txBody>
      </p:sp>
    </p:spTree>
    <p:extLst>
      <p:ext uri="{BB962C8B-B14F-4D97-AF65-F5344CB8AC3E}">
        <p14:creationId xmlns:p14="http://schemas.microsoft.com/office/powerpoint/2010/main" val="61117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98358-D0DF-4158-9007-F07012559250}"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Boxes</a:t>
            </a:r>
          </a:p>
          <a:p>
            <a:r>
              <a:rPr lang="en-US"/>
              <a:t>Bags</a:t>
            </a:r>
          </a:p>
          <a:p>
            <a:r>
              <a:rPr lang="en-US"/>
              <a:t>Containers of all kinds</a:t>
            </a:r>
          </a:p>
        </p:txBody>
      </p:sp>
    </p:spTree>
    <p:extLst>
      <p:ext uri="{BB962C8B-B14F-4D97-AF65-F5344CB8AC3E}">
        <p14:creationId xmlns:p14="http://schemas.microsoft.com/office/powerpoint/2010/main" val="348401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Sealer $188.00	Tubing  starts around $55.00 roll 15.5 </a:t>
            </a:r>
            <a:r>
              <a:rPr lang="en-US" dirty="0" err="1" smtClean="0"/>
              <a:t>lbs</a:t>
            </a:r>
            <a:r>
              <a:rPr lang="en-US" dirty="0" smtClean="0"/>
              <a:t>         preprinted $190.00 for 500</a:t>
            </a:r>
          </a:p>
          <a:p>
            <a:r>
              <a:rPr lang="en-US" dirty="0" smtClean="0"/>
              <a:t>Is it paper , plastic or boxes  recommendation of all there are something's that</a:t>
            </a:r>
            <a:r>
              <a:rPr lang="en-US" baseline="0" dirty="0" smtClean="0"/>
              <a:t> you can’t package in plastic but for the majority it works keeps things together won’t be losing items out of a sack because the glue came loose. </a:t>
            </a:r>
            <a:endParaRPr lang="en-US" dirty="0"/>
          </a:p>
        </p:txBody>
      </p:sp>
      <p:sp>
        <p:nvSpPr>
          <p:cNvPr id="4" name="Slide Number Placeholder 3"/>
          <p:cNvSpPr>
            <a:spLocks noGrp="1"/>
          </p:cNvSpPr>
          <p:nvPr>
            <p:ph type="sldNum" sz="quarter" idx="10"/>
          </p:nvPr>
        </p:nvSpPr>
        <p:spPr/>
        <p:txBody>
          <a:bodyPr/>
          <a:lstStyle/>
          <a:p>
            <a:fld id="{51106EC7-BA25-4EB7-8718-BEE02592BD81}" type="slidenum">
              <a:rPr lang="en-US" smtClean="0"/>
              <a:pPr/>
              <a:t>13</a:t>
            </a:fld>
            <a:endParaRPr lang="en-US"/>
          </a:p>
        </p:txBody>
      </p:sp>
    </p:spTree>
    <p:extLst>
      <p:ext uri="{BB962C8B-B14F-4D97-AF65-F5344CB8AC3E}">
        <p14:creationId xmlns:p14="http://schemas.microsoft.com/office/powerpoint/2010/main" val="334598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guidelines on how the items should be packaged dated and initialed </a:t>
            </a:r>
            <a:endParaRPr lang="en-US" dirty="0"/>
          </a:p>
        </p:txBody>
      </p:sp>
      <p:sp>
        <p:nvSpPr>
          <p:cNvPr id="4" name="Slide Number Placeholder 3"/>
          <p:cNvSpPr>
            <a:spLocks noGrp="1"/>
          </p:cNvSpPr>
          <p:nvPr>
            <p:ph type="sldNum" sz="quarter" idx="10"/>
          </p:nvPr>
        </p:nvSpPr>
        <p:spPr/>
        <p:txBody>
          <a:bodyPr/>
          <a:lstStyle/>
          <a:p>
            <a:fld id="{51106EC7-BA25-4EB7-8718-BEE02592BD81}" type="slidenum">
              <a:rPr lang="en-US" smtClean="0"/>
              <a:pPr/>
              <a:t>14</a:t>
            </a:fld>
            <a:endParaRPr lang="en-US"/>
          </a:p>
        </p:txBody>
      </p:sp>
    </p:spTree>
    <p:extLst>
      <p:ext uri="{BB962C8B-B14F-4D97-AF65-F5344CB8AC3E}">
        <p14:creationId xmlns:p14="http://schemas.microsoft.com/office/powerpoint/2010/main" val="14655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0116C-4AC7-46C2-964F-185B7164AA03}" type="slidenum">
              <a:rPr lang="en-US"/>
              <a:pPr/>
              <a:t>24</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Happy Birthday approximately 21 seconds</a:t>
            </a:r>
          </a:p>
        </p:txBody>
      </p:sp>
    </p:spTree>
    <p:extLst>
      <p:ext uri="{BB962C8B-B14F-4D97-AF65-F5344CB8AC3E}">
        <p14:creationId xmlns:p14="http://schemas.microsoft.com/office/powerpoint/2010/main" val="307921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EAEA8-659B-41DC-8C5F-26D30C5A8C70}" type="slidenum">
              <a:rPr lang="en-US"/>
              <a:pPr/>
              <a:t>25</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860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B473C-C9B1-4C6A-BB93-41B05BEFA853}" type="slidenum">
              <a:rPr lang="en-US"/>
              <a:pPr/>
              <a:t>26</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Do Not Store in outside storage buildings</a:t>
            </a:r>
          </a:p>
          <a:p>
            <a:r>
              <a:rPr lang="en-US" dirty="0"/>
              <a:t>Package in paper or cardboard so item can </a:t>
            </a:r>
            <a:r>
              <a:rPr lang="en-US" dirty="0" smtClean="0"/>
              <a:t>breath  contact the lab that your department uses for their recommendations. </a:t>
            </a:r>
            <a:endParaRPr lang="en-US" dirty="0"/>
          </a:p>
        </p:txBody>
      </p:sp>
    </p:spTree>
    <p:extLst>
      <p:ext uri="{BB962C8B-B14F-4D97-AF65-F5344CB8AC3E}">
        <p14:creationId xmlns:p14="http://schemas.microsoft.com/office/powerpoint/2010/main" val="321821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9DFC-0989-4E4C-8682-E23B665B6C3F}" type="slidenum">
              <a:rPr lang="en-US"/>
              <a:pPr/>
              <a:t>27</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196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8E6E9-5F47-4233-8964-E47C58C0D030}" type="slidenum">
              <a:rPr lang="en-US"/>
              <a:pPr/>
              <a:t>28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189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9238B-5B69-4B28-BF06-2DD9F4DE1481}" type="slidenum">
              <a:rPr lang="en-US"/>
              <a:pPr/>
              <a:t>30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smtClean="0"/>
              <a:t>IAPE</a:t>
            </a:r>
            <a:r>
              <a:rPr lang="en-US" dirty="0"/>
              <a:t>, TAPEIT all recommend audits. Look at department policies &amp; their procedures then look at the actions of  </a:t>
            </a:r>
          </a:p>
          <a:p>
            <a:r>
              <a:rPr lang="en-US" dirty="0"/>
              <a:t>Officer’s at the time of the audit. You can tell if they are in a habit of following procedures or if they are really not sure.</a:t>
            </a:r>
          </a:p>
          <a:p>
            <a:r>
              <a:rPr lang="en-US" dirty="0"/>
              <a:t>You as the property technician should welcome an audit. </a:t>
            </a:r>
          </a:p>
        </p:txBody>
      </p:sp>
    </p:spTree>
    <p:extLst>
      <p:ext uri="{BB962C8B-B14F-4D97-AF65-F5344CB8AC3E}">
        <p14:creationId xmlns:p14="http://schemas.microsoft.com/office/powerpoint/2010/main" val="100801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41C90-AE97-41B9-873C-F46934154BD4}" type="slidenum">
              <a:rPr lang="en-US"/>
              <a:pPr/>
              <a:t>31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Suggestions being made an proven excepted by administration easier than by a department employee. Also employees from other areas are not qualified most of the time to realize what is needed other than more space. </a:t>
            </a:r>
          </a:p>
        </p:txBody>
      </p:sp>
    </p:spTree>
    <p:extLst>
      <p:ext uri="{BB962C8B-B14F-4D97-AF65-F5344CB8AC3E}">
        <p14:creationId xmlns:p14="http://schemas.microsoft.com/office/powerpoint/2010/main" val="60248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DD0E1-D4AB-494E-9B9B-2A77E3223A2E}" type="slidenum">
              <a:rPr lang="en-US"/>
              <a:pPr/>
              <a:t>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I personally think the computer program is not enough I like to see that documentation on that item look at what the Labs do write all over that item and then have twice the paperwork we have.</a:t>
            </a:r>
            <a:endParaRPr lang="en-US" dirty="0"/>
          </a:p>
        </p:txBody>
      </p:sp>
    </p:spTree>
    <p:extLst>
      <p:ext uri="{BB962C8B-B14F-4D97-AF65-F5344CB8AC3E}">
        <p14:creationId xmlns:p14="http://schemas.microsoft.com/office/powerpoint/2010/main" val="2314965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2D5D7-F73F-473C-AA61-7DBFD9701FB3}" type="slidenum">
              <a:rPr lang="en-US"/>
              <a:pPr/>
              <a:t>32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If you are assigned to Support Services they may bring someone from patrol or CID. Maybe They may bring in someone from City Hall. </a:t>
            </a:r>
          </a:p>
        </p:txBody>
      </p:sp>
    </p:spTree>
    <p:extLst>
      <p:ext uri="{BB962C8B-B14F-4D97-AF65-F5344CB8AC3E}">
        <p14:creationId xmlns:p14="http://schemas.microsoft.com/office/powerpoint/2010/main" val="317504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B6589-E48C-40AD-A198-783A8F440FC6}" type="slidenum">
              <a:rPr lang="en-US"/>
              <a:pPr/>
              <a:t>33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A BIG JOB!!   Do you have a somputer program that you can do a search by location? If so this is a very easy job.</a:t>
            </a:r>
          </a:p>
        </p:txBody>
      </p:sp>
    </p:spTree>
    <p:extLst>
      <p:ext uri="{BB962C8B-B14F-4D97-AF65-F5344CB8AC3E}">
        <p14:creationId xmlns:p14="http://schemas.microsoft.com/office/powerpoint/2010/main" val="19501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D1C7E-8C15-4CC3-9EBD-568218F511D3}" type="slidenum">
              <a:rPr lang="en-US"/>
              <a:pPr/>
              <a:t>34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You will be surprised what you find.</a:t>
            </a:r>
          </a:p>
        </p:txBody>
      </p:sp>
    </p:spTree>
    <p:extLst>
      <p:ext uri="{BB962C8B-B14F-4D97-AF65-F5344CB8AC3E}">
        <p14:creationId xmlns:p14="http://schemas.microsoft.com/office/powerpoint/2010/main" val="257163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A637-DA26-42CD-A1CC-A059E8ADB6A7}" type="slidenum">
              <a:rPr lang="en-US"/>
              <a:pPr/>
              <a:t>35</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066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63969-93F9-4B0B-9CA2-2CC6A1F6C17D}" type="slidenum">
              <a:rPr lang="en-US"/>
              <a:pPr/>
              <a:t>36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115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Explain difference unknown defendant then this statute applies</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A5B801-E79C-4CD8-AD7F-07357B34CFE1}" type="slidenum">
              <a:rPr lang="en-US" smtClean="0"/>
              <a:pPr eaLnBrk="1" hangingPunct="1"/>
              <a:t>42</a:t>
            </a:fld>
            <a:endParaRPr lang="en-US" smtClean="0"/>
          </a:p>
        </p:txBody>
      </p:sp>
    </p:spTree>
    <p:extLst>
      <p:ext uri="{BB962C8B-B14F-4D97-AF65-F5344CB8AC3E}">
        <p14:creationId xmlns:p14="http://schemas.microsoft.com/office/powerpoint/2010/main" val="188828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49</a:t>
            </a:fld>
            <a:endParaRPr lang="en-US"/>
          </a:p>
        </p:txBody>
      </p:sp>
    </p:spTree>
    <p:extLst>
      <p:ext uri="{BB962C8B-B14F-4D97-AF65-F5344CB8AC3E}">
        <p14:creationId xmlns:p14="http://schemas.microsoft.com/office/powerpoint/2010/main" val="303312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60</a:t>
            </a:fld>
            <a:endParaRPr lang="en-US"/>
          </a:p>
        </p:txBody>
      </p:sp>
    </p:spTree>
    <p:extLst>
      <p:ext uri="{BB962C8B-B14F-4D97-AF65-F5344CB8AC3E}">
        <p14:creationId xmlns:p14="http://schemas.microsoft.com/office/powerpoint/2010/main" val="626007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65</a:t>
            </a:fld>
            <a:endParaRPr lang="en-US"/>
          </a:p>
        </p:txBody>
      </p:sp>
    </p:spTree>
    <p:extLst>
      <p:ext uri="{BB962C8B-B14F-4D97-AF65-F5344CB8AC3E}">
        <p14:creationId xmlns:p14="http://schemas.microsoft.com/office/powerpoint/2010/main" val="406735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955F2-3F0F-4823-B6A2-F967FC09962C}" type="slidenum">
              <a:rPr lang="en-US"/>
              <a:pPr/>
              <a:t>4</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53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7BC10-4AC6-4DDB-AD46-3B8355299F29}" type="slidenum">
              <a:rPr lang="en-US"/>
              <a:pPr/>
              <a:t>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948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 are a must and we must do everything the same way every time   ( garbage in garbage out)</a:t>
            </a:r>
          </a:p>
          <a:p>
            <a:r>
              <a:rPr lang="en-US" dirty="0" smtClean="0"/>
              <a:t>Take pride in producing the evidence on time every time</a:t>
            </a:r>
          </a:p>
          <a:p>
            <a:r>
              <a:rPr lang="en-US" dirty="0" smtClean="0"/>
              <a:t>Disposing of items in accordance with the state laws</a:t>
            </a:r>
          </a:p>
          <a:p>
            <a:r>
              <a:rPr lang="en-US" dirty="0" smtClean="0"/>
              <a:t>No longer dig a big whole and burn this stuff.</a:t>
            </a:r>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7</a:t>
            </a:fld>
            <a:endParaRPr lang="en-US"/>
          </a:p>
        </p:txBody>
      </p:sp>
    </p:spTree>
    <p:extLst>
      <p:ext uri="{BB962C8B-B14F-4D97-AF65-F5344CB8AC3E}">
        <p14:creationId xmlns:p14="http://schemas.microsoft.com/office/powerpoint/2010/main" val="165176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8</a:t>
            </a:fld>
            <a:endParaRPr lang="en-US"/>
          </a:p>
        </p:txBody>
      </p:sp>
    </p:spTree>
    <p:extLst>
      <p:ext uri="{BB962C8B-B14F-4D97-AF65-F5344CB8AC3E}">
        <p14:creationId xmlns:p14="http://schemas.microsoft.com/office/powerpoint/2010/main" val="410185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piece or case you can’t locate.</a:t>
            </a:r>
          </a:p>
          <a:p>
            <a:r>
              <a:rPr lang="en-US" dirty="0" smtClean="0"/>
              <a:t>Has the statute run or a case been filed</a:t>
            </a:r>
          </a:p>
          <a:p>
            <a:r>
              <a:rPr lang="en-US" dirty="0" smtClean="0"/>
              <a:t>Step by step  have a</a:t>
            </a:r>
            <a:r>
              <a:rPr lang="en-US" baseline="0" dirty="0" smtClean="0"/>
              <a:t> </a:t>
            </a:r>
            <a:r>
              <a:rPr lang="en-US" baseline="0" dirty="0" err="1" smtClean="0"/>
              <a:t>ccp</a:t>
            </a:r>
            <a:r>
              <a:rPr lang="en-US" baseline="0" dirty="0" smtClean="0"/>
              <a:t> and penal code that won’t tell you how to manage and maintain the P/R</a:t>
            </a:r>
          </a:p>
          <a:p>
            <a:r>
              <a:rPr lang="en-US" baseline="0" dirty="0" smtClean="0"/>
              <a:t>At least do the 3 critical areas once a year and at any personnel change.  Chief’s I would not want to take possession of a room full without this. </a:t>
            </a:r>
          </a:p>
          <a:p>
            <a:r>
              <a:rPr lang="en-US" dirty="0" smtClean="0"/>
              <a:t>Audit every 6 months </a:t>
            </a:r>
            <a:r>
              <a:rPr lang="en-US" baseline="0" dirty="0" smtClean="0"/>
              <a:t> and PLEASE don’t send someone in there that doesn't know what they are looking for.</a:t>
            </a:r>
          </a:p>
          <a:p>
            <a:r>
              <a:rPr lang="en-US" baseline="0" dirty="0" smtClean="0"/>
              <a:t>Not mandatory but strongly suggest these areas are why I have been called in by the Rangers many times within the last 10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9</a:t>
            </a:fld>
            <a:endParaRPr lang="en-US"/>
          </a:p>
        </p:txBody>
      </p:sp>
    </p:spTree>
    <p:extLst>
      <p:ext uri="{BB962C8B-B14F-4D97-AF65-F5344CB8AC3E}">
        <p14:creationId xmlns:p14="http://schemas.microsoft.com/office/powerpoint/2010/main" val="419637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that Investigators think they have the right to everything but I</a:t>
            </a:r>
            <a:r>
              <a:rPr lang="en-US" baseline="0" dirty="0" smtClean="0"/>
              <a:t> assure you the property room would look just like their desk!!!!!!! What makes a good officer? They are nosey. Example of asking for print out of who has access  32 including a retired officer and some wives!</a:t>
            </a:r>
          </a:p>
          <a:p>
            <a:r>
              <a:rPr lang="en-US" baseline="0" dirty="0" smtClean="0"/>
              <a:t>Know who has access and/or how many keys there are.</a:t>
            </a:r>
          </a:p>
          <a:p>
            <a:r>
              <a:rPr lang="en-US" baseline="0" dirty="0" smtClean="0"/>
              <a:t>The property technician must have your backing or it will become a dumping place. Some are brilliant officers but can’t log in DL or Credit Card correctly because they place it in such a way you can’t read the info.  Must have packaging guidelines.  Remember we are only as good as management allows us to be.</a:t>
            </a:r>
          </a:p>
          <a:p>
            <a:r>
              <a:rPr lang="en-US" baseline="0" dirty="0" smtClean="0"/>
              <a:t>Computer systems that have a review date or follow up dates.</a:t>
            </a:r>
          </a:p>
          <a:p>
            <a:r>
              <a:rPr lang="en-US" baseline="0" dirty="0" smtClean="0"/>
              <a:t>Why not we are cheaper?  </a:t>
            </a:r>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10</a:t>
            </a:fld>
            <a:endParaRPr lang="en-US"/>
          </a:p>
        </p:txBody>
      </p:sp>
    </p:spTree>
    <p:extLst>
      <p:ext uri="{BB962C8B-B14F-4D97-AF65-F5344CB8AC3E}">
        <p14:creationId xmlns:p14="http://schemas.microsoft.com/office/powerpoint/2010/main" val="43627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my assigned duty I did not sign</a:t>
            </a:r>
            <a:r>
              <a:rPr lang="en-US" baseline="0" dirty="0" smtClean="0"/>
              <a:t> in and out but anyone including the chief had to sign that document or they were not coming in.  Did I have some resistance from those that had stripes and maybe some that thought they were stars YES that is not my problem I had a Chief that supported me.</a:t>
            </a:r>
          </a:p>
          <a:p>
            <a:r>
              <a:rPr lang="en-US" baseline="0" dirty="0" smtClean="0"/>
              <a:t>Locks for some departments that don’t have the big budgets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F4647C-608E-4485-8E99-D82258101EA4}" type="slidenum">
              <a:rPr lang="en-US" smtClean="0"/>
              <a:t>11</a:t>
            </a:fld>
            <a:endParaRPr lang="en-US"/>
          </a:p>
        </p:txBody>
      </p:sp>
    </p:spTree>
    <p:extLst>
      <p:ext uri="{BB962C8B-B14F-4D97-AF65-F5344CB8AC3E}">
        <p14:creationId xmlns:p14="http://schemas.microsoft.com/office/powerpoint/2010/main" val="193684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7E9DF-1EEE-4EF1-AF23-07ACD4B1B73C}"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47159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7E9DF-1EEE-4EF1-AF23-07ACD4B1B73C}"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89423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7E9DF-1EEE-4EF1-AF23-07ACD4B1B73C}"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183843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46F1271-637B-4B52-8227-A3CEFBA39F76}" type="slidenum">
              <a:rPr lang="en-US"/>
              <a:pPr/>
              <a:t>‹#›</a:t>
            </a:fld>
            <a:endParaRPr lang="en-US"/>
          </a:p>
        </p:txBody>
      </p:sp>
    </p:spTree>
    <p:extLst>
      <p:ext uri="{BB962C8B-B14F-4D97-AF65-F5344CB8AC3E}">
        <p14:creationId xmlns:p14="http://schemas.microsoft.com/office/powerpoint/2010/main" val="394746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208EC88-364E-4011-B8E5-22FBD38129B8}" type="slidenum">
              <a:rPr lang="en-US"/>
              <a:pPr/>
              <a:t>‹#›</a:t>
            </a:fld>
            <a:endParaRPr lang="en-US"/>
          </a:p>
        </p:txBody>
      </p:sp>
    </p:spTree>
    <p:extLst>
      <p:ext uri="{BB962C8B-B14F-4D97-AF65-F5344CB8AC3E}">
        <p14:creationId xmlns:p14="http://schemas.microsoft.com/office/powerpoint/2010/main" val="89479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BD20CC-9338-4D9A-8EC5-A77384C48D8B}" type="slidenum">
              <a:rPr lang="en-US"/>
              <a:pPr/>
              <a:t>‹#›</a:t>
            </a:fld>
            <a:endParaRPr lang="en-US"/>
          </a:p>
        </p:txBody>
      </p:sp>
    </p:spTree>
    <p:extLst>
      <p:ext uri="{BB962C8B-B14F-4D97-AF65-F5344CB8AC3E}">
        <p14:creationId xmlns:p14="http://schemas.microsoft.com/office/powerpoint/2010/main" val="20913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B164F5-BB69-45CF-8085-0E4D2067169B}" type="slidenum">
              <a:rPr lang="en-US"/>
              <a:pPr/>
              <a:t>‹#›</a:t>
            </a:fld>
            <a:endParaRPr lang="en-US"/>
          </a:p>
        </p:txBody>
      </p:sp>
    </p:spTree>
    <p:extLst>
      <p:ext uri="{BB962C8B-B14F-4D97-AF65-F5344CB8AC3E}">
        <p14:creationId xmlns:p14="http://schemas.microsoft.com/office/powerpoint/2010/main" val="388595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7E9DF-1EEE-4EF1-AF23-07ACD4B1B73C}"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256213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7E9DF-1EEE-4EF1-AF23-07ACD4B1B73C}"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238983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87E9DF-1EEE-4EF1-AF23-07ACD4B1B73C}"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5065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7E9DF-1EEE-4EF1-AF23-07ACD4B1B73C}"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69011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7E9DF-1EEE-4EF1-AF23-07ACD4B1B73C}"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29206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E9DF-1EEE-4EF1-AF23-07ACD4B1B73C}"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35466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7E9DF-1EEE-4EF1-AF23-07ACD4B1B73C}"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42580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7E9DF-1EEE-4EF1-AF23-07ACD4B1B73C}"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F4AB0-3228-4556-85B3-DAE37718F563}" type="slidenum">
              <a:rPr lang="en-US" smtClean="0"/>
              <a:t>‹#›</a:t>
            </a:fld>
            <a:endParaRPr lang="en-US"/>
          </a:p>
        </p:txBody>
      </p:sp>
    </p:spTree>
    <p:extLst>
      <p:ext uri="{BB962C8B-B14F-4D97-AF65-F5344CB8AC3E}">
        <p14:creationId xmlns:p14="http://schemas.microsoft.com/office/powerpoint/2010/main" val="352600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E9DF-1EEE-4EF1-AF23-07ACD4B1B73C}" type="datetimeFigureOut">
              <a:rPr lang="en-US" smtClean="0"/>
              <a:t>12/15/2016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F4AB0-3228-4556-85B3-DAE37718F563}" type="slidenum">
              <a:rPr lang="en-US" smtClean="0"/>
              <a:t>‹#›</a:t>
            </a:fld>
            <a:endParaRPr lang="en-US"/>
          </a:p>
        </p:txBody>
      </p:sp>
    </p:spTree>
    <p:extLst>
      <p:ext uri="{BB962C8B-B14F-4D97-AF65-F5344CB8AC3E}">
        <p14:creationId xmlns:p14="http://schemas.microsoft.com/office/powerpoint/2010/main" val="339744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n.wikipedia.org/wiki/Key_(lock)" TargetMode="External"/><Relationship Id="rId4" Type="http://schemas.openxmlformats.org/officeDocument/2006/relationships/hyperlink" Target="http://en.wikipedia.org/wiki/Lock_(de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nsc.org/ehc/indoor/iaq.htm" TargetMode="External"/><Relationship Id="rId13" Type="http://schemas.openxmlformats.org/officeDocument/2006/relationships/hyperlink" Target="http://www.nafahq.org/" TargetMode="External"/><Relationship Id="rId3" Type="http://schemas.openxmlformats.org/officeDocument/2006/relationships/hyperlink" Target="http://www.epa.gov/iaq/" TargetMode="External"/><Relationship Id="rId7" Type="http://schemas.openxmlformats.org/officeDocument/2006/relationships/hyperlink" Target="http://www.osha.gov/SLTC/indoorairquality/" TargetMode="External"/><Relationship Id="rId12" Type="http://schemas.openxmlformats.org/officeDocument/2006/relationships/hyperlink" Target="http://www.nadca.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aanma.org/" TargetMode="External"/><Relationship Id="rId11" Type="http://schemas.openxmlformats.org/officeDocument/2006/relationships/hyperlink" Target="http://www.ari.org/" TargetMode="External"/><Relationship Id="rId5" Type="http://schemas.openxmlformats.org/officeDocument/2006/relationships/hyperlink" Target="http://www.aaaai.org/" TargetMode="External"/><Relationship Id="rId10" Type="http://schemas.openxmlformats.org/officeDocument/2006/relationships/hyperlink" Target="http://www.acca.org/" TargetMode="External"/><Relationship Id="rId4" Type="http://schemas.openxmlformats.org/officeDocument/2006/relationships/hyperlink" Target="http://www.lungusa.org/site/pp.asp?c=dvLUK9O0E&amp;b=22542" TargetMode="External"/><Relationship Id="rId9" Type="http://schemas.openxmlformats.org/officeDocument/2006/relationships/hyperlink" Target="http://www.ashra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info.sos.state.tx.us/pls/pub/readtac$ext.ViewTAC?tac_view=2&amp;ti=3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info.sos.state.tx.us/pls/pub/readtac$ext.ViewTAC?tac_view=5&amp;ti=37&amp;pt=1&amp;ch=13&amp;sch=G&amp;rl=Y" TargetMode="External"/><Relationship Id="rId5" Type="http://schemas.openxmlformats.org/officeDocument/2006/relationships/hyperlink" Target="http://info.sos.state.tx.us/pls/pub/readtac$ext.ViewTAC?tac_view=4&amp;ti=37&amp;pt=1&amp;ch=13" TargetMode="External"/><Relationship Id="rId4" Type="http://schemas.openxmlformats.org/officeDocument/2006/relationships/hyperlink" Target="http://info.sos.state.tx.us/pls/pub/readtac$ext.ViewTAC?tac_view=3&amp;ti=37&amp;pt=1"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514600"/>
          </a:xfrm>
        </p:spPr>
        <p:txBody>
          <a:bodyPr>
            <a:normAutofit fontScale="90000"/>
          </a:bodyPr>
          <a:lstStyle/>
          <a:p>
            <a:r>
              <a:rPr lang="en-US" dirty="0" smtClean="0"/>
              <a:t>Property/Evidence</a:t>
            </a:r>
            <a:br>
              <a:rPr lang="en-US" dirty="0" smtClean="0"/>
            </a:br>
            <a:r>
              <a:rPr lang="en-US" dirty="0" smtClean="0"/>
              <a:t>Management</a:t>
            </a:r>
            <a:br>
              <a:rPr lang="en-US" dirty="0" smtClean="0"/>
            </a:br>
            <a:r>
              <a:rPr lang="en-US" sz="4000" dirty="0" err="1" smtClean="0"/>
              <a:t>Kolene</a:t>
            </a:r>
            <a:r>
              <a:rPr lang="en-US" sz="4000" dirty="0" smtClean="0"/>
              <a:t> Dean</a:t>
            </a:r>
            <a:br>
              <a:rPr lang="en-US" sz="4000" dirty="0" smtClean="0"/>
            </a:br>
            <a:r>
              <a:rPr lang="en-US" sz="4000" dirty="0" smtClean="0"/>
              <a:t>817-999-3061</a:t>
            </a:r>
            <a:endParaRPr lang="en-US" sz="4000" dirty="0"/>
          </a:p>
        </p:txBody>
      </p:sp>
      <p:sp>
        <p:nvSpPr>
          <p:cNvPr id="3" name="Subtitle 2"/>
          <p:cNvSpPr>
            <a:spLocks noGrp="1"/>
          </p:cNvSpPr>
          <p:nvPr>
            <p:ph type="subTitle" idx="1"/>
          </p:nvPr>
        </p:nvSpPr>
        <p:spPr>
          <a:xfrm>
            <a:off x="457200" y="3276600"/>
            <a:ext cx="8077200" cy="3200400"/>
          </a:xfrm>
        </p:spPr>
        <p:txBody>
          <a:bodyPr>
            <a:normAutofit fontScale="85000" lnSpcReduction="20000"/>
          </a:bodyPr>
          <a:lstStyle/>
          <a:p>
            <a:endParaRPr lang="en-US" dirty="0" smtClean="0">
              <a:latin typeface="Tahoma" pitchFamily="34" charset="0"/>
            </a:endParaRPr>
          </a:p>
          <a:p>
            <a:pPr>
              <a:lnSpc>
                <a:spcPct val="80000"/>
              </a:lnSpc>
            </a:pPr>
            <a:r>
              <a:rPr lang="en-US" b="1" dirty="0" smtClean="0">
                <a:latin typeface="+mj-lt"/>
              </a:rPr>
              <a:t>Retired 2003 over 27 yrs. Hurst Police Department</a:t>
            </a:r>
          </a:p>
          <a:p>
            <a:pPr>
              <a:lnSpc>
                <a:spcPct val="80000"/>
              </a:lnSpc>
            </a:pPr>
            <a:r>
              <a:rPr lang="en-US" b="1" dirty="0" smtClean="0">
                <a:latin typeface="+mj-lt"/>
              </a:rPr>
              <a:t>Over 35 years experience</a:t>
            </a:r>
          </a:p>
          <a:p>
            <a:pPr>
              <a:lnSpc>
                <a:spcPct val="80000"/>
              </a:lnSpc>
            </a:pPr>
            <a:r>
              <a:rPr lang="en-US" b="1" dirty="0" smtClean="0">
                <a:latin typeface="+mj-lt"/>
              </a:rPr>
              <a:t>Past President  Texas Division International</a:t>
            </a:r>
          </a:p>
          <a:p>
            <a:pPr>
              <a:lnSpc>
                <a:spcPct val="80000"/>
              </a:lnSpc>
            </a:pPr>
            <a:r>
              <a:rPr lang="en-US" b="1" dirty="0" smtClean="0">
                <a:latin typeface="+mj-lt"/>
              </a:rPr>
              <a:t> Association Identification 1985-86</a:t>
            </a:r>
          </a:p>
          <a:p>
            <a:pPr>
              <a:lnSpc>
                <a:spcPct val="80000"/>
              </a:lnSpc>
            </a:pPr>
            <a:r>
              <a:rPr lang="en-US" b="1" dirty="0" smtClean="0">
                <a:latin typeface="+mj-lt"/>
              </a:rPr>
              <a:t>Founder and Past President</a:t>
            </a:r>
          </a:p>
          <a:p>
            <a:pPr>
              <a:lnSpc>
                <a:spcPct val="80000"/>
              </a:lnSpc>
            </a:pPr>
            <a:r>
              <a:rPr lang="en-US" b="1" dirty="0" smtClean="0">
                <a:latin typeface="+mj-lt"/>
              </a:rPr>
              <a:t>Texas Association Property &amp; Evidence Inventory </a:t>
            </a:r>
          </a:p>
          <a:p>
            <a:pPr>
              <a:lnSpc>
                <a:spcPct val="80000"/>
              </a:lnSpc>
            </a:pPr>
            <a:r>
              <a:rPr lang="en-US" b="1" dirty="0" smtClean="0">
                <a:latin typeface="+mj-lt"/>
              </a:rPr>
              <a:t>Technicians (</a:t>
            </a:r>
            <a:r>
              <a:rPr lang="en-US" b="1" dirty="0" smtClean="0">
                <a:solidFill>
                  <a:srgbClr val="0070C0"/>
                </a:solidFill>
                <a:latin typeface="+mj-lt"/>
              </a:rPr>
              <a:t>T.A.P.E.I.T.</a:t>
            </a:r>
            <a:r>
              <a:rPr lang="en-US" b="1" dirty="0" smtClean="0">
                <a:latin typeface="+mj-lt"/>
              </a:rPr>
              <a:t>)</a:t>
            </a:r>
          </a:p>
          <a:p>
            <a:pPr>
              <a:lnSpc>
                <a:spcPct val="80000"/>
              </a:lnSpc>
            </a:pPr>
            <a:r>
              <a:rPr lang="en-US" b="1" dirty="0" smtClean="0">
                <a:latin typeface="+mj-lt"/>
              </a:rPr>
              <a:t>1997-2002</a:t>
            </a:r>
          </a:p>
          <a:p>
            <a:endParaRPr lang="en-US" b="1" dirty="0" smtClean="0"/>
          </a:p>
          <a:p>
            <a:endParaRPr lang="en-US" b="1"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5800" y="1066800"/>
            <a:ext cx="1564005" cy="157670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065928" y="1219200"/>
            <a:ext cx="1544671" cy="1424305"/>
          </a:xfrm>
          <a:prstGeom prst="rect">
            <a:avLst/>
          </a:prstGeom>
        </p:spPr>
      </p:pic>
    </p:spTree>
    <p:extLst>
      <p:ext uri="{BB962C8B-B14F-4D97-AF65-F5344CB8AC3E}">
        <p14:creationId xmlns:p14="http://schemas.microsoft.com/office/powerpoint/2010/main" val="149397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8229600" cy="5745163"/>
          </a:xfrm>
        </p:spPr>
        <p:txBody>
          <a:bodyPr>
            <a:normAutofit lnSpcReduction="10000"/>
          </a:bodyPr>
          <a:lstStyle/>
          <a:p>
            <a:endParaRPr lang="en-US" dirty="0" smtClean="0"/>
          </a:p>
          <a:p>
            <a:r>
              <a:rPr lang="en-US" dirty="0" smtClean="0"/>
              <a:t>Do you restrict access to the property room?</a:t>
            </a:r>
          </a:p>
          <a:p>
            <a:r>
              <a:rPr lang="en-US" dirty="0" smtClean="0"/>
              <a:t>Are locks changed or codes removed when personnel changes?</a:t>
            </a:r>
          </a:p>
          <a:p>
            <a:r>
              <a:rPr lang="en-US" dirty="0" smtClean="0"/>
              <a:t>Do you have a right of refusal?</a:t>
            </a:r>
          </a:p>
          <a:p>
            <a:r>
              <a:rPr lang="en-US" dirty="0" smtClean="0"/>
              <a:t>Do you have packaging guidelines?</a:t>
            </a:r>
          </a:p>
          <a:p>
            <a:r>
              <a:rPr lang="en-US" dirty="0" smtClean="0"/>
              <a:t>Does policy forbid property personnel from making the decision about disposal and/or release of evidence?</a:t>
            </a:r>
          </a:p>
          <a:p>
            <a:r>
              <a:rPr lang="en-US" dirty="0" smtClean="0"/>
              <a:t>Do you have a purging or review procedure?</a:t>
            </a:r>
          </a:p>
          <a:p>
            <a:r>
              <a:rPr lang="en-US" dirty="0" smtClean="0"/>
              <a:t>Does your department utilize civilians in the property room?</a:t>
            </a:r>
            <a:endParaRPr lang="en-US" dirty="0"/>
          </a:p>
        </p:txBody>
      </p:sp>
    </p:spTree>
    <p:extLst>
      <p:ext uri="{BB962C8B-B14F-4D97-AF65-F5344CB8AC3E}">
        <p14:creationId xmlns:p14="http://schemas.microsoft.com/office/powerpoint/2010/main" val="890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Areas</a:t>
            </a:r>
            <a:endParaRPr lang="en-US" dirty="0"/>
          </a:p>
        </p:txBody>
      </p:sp>
      <p:sp>
        <p:nvSpPr>
          <p:cNvPr id="3" name="Content Placeholder 2"/>
          <p:cNvSpPr>
            <a:spLocks noGrp="1"/>
          </p:cNvSpPr>
          <p:nvPr>
            <p:ph idx="1"/>
          </p:nvPr>
        </p:nvSpPr>
        <p:spPr/>
        <p:txBody>
          <a:bodyPr/>
          <a:lstStyle/>
          <a:p>
            <a:r>
              <a:rPr lang="en-US" dirty="0" smtClean="0"/>
              <a:t>Sign in and out logs</a:t>
            </a:r>
          </a:p>
          <a:p>
            <a:r>
              <a:rPr lang="en-US" dirty="0" smtClean="0"/>
              <a:t>Locks  (Interchangeable Core Lock)</a:t>
            </a:r>
          </a:p>
          <a:p>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114800"/>
            <a:ext cx="2514600" cy="1885950"/>
          </a:xfrm>
          <a:prstGeom prst="rect">
            <a:avLst/>
          </a:prstGeom>
        </p:spPr>
      </p:pic>
      <p:sp>
        <p:nvSpPr>
          <p:cNvPr id="7" name="Rectangle 6"/>
          <p:cNvSpPr/>
          <p:nvPr/>
        </p:nvSpPr>
        <p:spPr>
          <a:xfrm>
            <a:off x="4267200" y="3886200"/>
            <a:ext cx="4572000" cy="2585323"/>
          </a:xfrm>
          <a:prstGeom prst="rect">
            <a:avLst/>
          </a:prstGeom>
        </p:spPr>
        <p:txBody>
          <a:bodyPr>
            <a:spAutoFit/>
          </a:bodyPr>
          <a:lstStyle/>
          <a:p>
            <a:r>
              <a:rPr lang="en-US" dirty="0">
                <a:latin typeface="Times New Roman" pitchFamily="18" charset="0"/>
                <a:cs typeface="Times New Roman" pitchFamily="18" charset="0"/>
              </a:rPr>
              <a:t>An </a:t>
            </a:r>
            <a:r>
              <a:rPr lang="en-US" b="1" dirty="0">
                <a:latin typeface="Times New Roman" pitchFamily="18" charset="0"/>
                <a:cs typeface="Times New Roman" pitchFamily="18" charset="0"/>
              </a:rPr>
              <a:t>interchangeable core</a:t>
            </a:r>
            <a:r>
              <a:rPr lang="en-US" dirty="0">
                <a:latin typeface="Times New Roman" pitchFamily="18" charset="0"/>
                <a:cs typeface="Times New Roman" pitchFamily="18" charset="0"/>
              </a:rPr>
              <a:t> or </a:t>
            </a:r>
            <a:r>
              <a:rPr lang="en-US" b="1" dirty="0" err="1">
                <a:latin typeface="Times New Roman" pitchFamily="18" charset="0"/>
                <a:cs typeface="Times New Roman" pitchFamily="18" charset="0"/>
              </a:rPr>
              <a:t>ic</a:t>
            </a:r>
            <a:r>
              <a:rPr lang="en-US" dirty="0">
                <a:latin typeface="Times New Roman" pitchFamily="18" charset="0"/>
                <a:cs typeface="Times New Roman" pitchFamily="18" charset="0"/>
              </a:rPr>
              <a:t> is a compact keying mechanism in a specific "small format" figure-eight shape. Unlike a standard key cylinder, which is accessible for </a:t>
            </a:r>
            <a:r>
              <a:rPr lang="en-US" dirty="0" smtClean="0">
                <a:latin typeface="Times New Roman" pitchFamily="18" charset="0"/>
                <a:cs typeface="Times New Roman" pitchFamily="18" charset="0"/>
              </a:rPr>
              <a:t>combining </a:t>
            </a:r>
            <a:r>
              <a:rPr lang="en-US" dirty="0">
                <a:latin typeface="Times New Roman" pitchFamily="18" charset="0"/>
                <a:cs typeface="Times New Roman" pitchFamily="18" charset="0"/>
              </a:rPr>
              <a:t>only via </a:t>
            </a:r>
            <a:r>
              <a:rPr lang="en-US" dirty="0">
                <a:latin typeface="Times New Roman" pitchFamily="18" charset="0"/>
                <a:cs typeface="Times New Roman" pitchFamily="18" charset="0"/>
                <a:hlinkClick r:id="rId4" action="ppaction://hlinkfile" tooltip="Lock (device)"/>
              </a:rPr>
              <a:t>locking device</a:t>
            </a:r>
            <a:r>
              <a:rPr lang="en-US" dirty="0">
                <a:latin typeface="Times New Roman" pitchFamily="18" charset="0"/>
                <a:cs typeface="Times New Roman" pitchFamily="18" charset="0"/>
              </a:rPr>
              <a:t> disassembly, an interchangeable mechanism relies upon a specialized "control" </a:t>
            </a:r>
            <a:r>
              <a:rPr lang="en-US" dirty="0">
                <a:latin typeface="Times New Roman" pitchFamily="18" charset="0"/>
                <a:cs typeface="Times New Roman" pitchFamily="18" charset="0"/>
                <a:hlinkClick r:id="rId5" action="ppaction://hlinkfile" tooltip="Key (lock)"/>
              </a:rPr>
              <a:t>key</a:t>
            </a:r>
            <a:r>
              <a:rPr lang="en-US" dirty="0">
                <a:latin typeface="Times New Roman" pitchFamily="18" charset="0"/>
                <a:cs typeface="Times New Roman" pitchFamily="18" charset="0"/>
              </a:rPr>
              <a:t> for insertion and extraction of the essential (aka "core") </a:t>
            </a:r>
            <a:r>
              <a:rPr lang="en-US" dirty="0" smtClean="0">
                <a:latin typeface="Times New Roman" pitchFamily="18" charset="0"/>
                <a:cs typeface="Times New Roman" pitchFamily="18" charset="0"/>
              </a:rPr>
              <a:t>combining </a:t>
            </a:r>
            <a:r>
              <a:rPr lang="en-US" dirty="0">
                <a:latin typeface="Times New Roman" pitchFamily="18" charset="0"/>
                <a:cs typeface="Times New Roman" pitchFamily="18" charset="0"/>
              </a:rPr>
              <a:t>components...</a:t>
            </a:r>
          </a:p>
        </p:txBody>
      </p:sp>
    </p:spTree>
    <p:extLst>
      <p:ext uri="{BB962C8B-B14F-4D97-AF65-F5344CB8AC3E}">
        <p14:creationId xmlns:p14="http://schemas.microsoft.com/office/powerpoint/2010/main" val="279814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sz="quarter"/>
          </p:nvPr>
        </p:nvSpPr>
        <p:spPr>
          <a:xfrm>
            <a:off x="762000" y="228600"/>
            <a:ext cx="6870700" cy="1219200"/>
          </a:xfrm>
        </p:spPr>
        <p:txBody>
          <a:bodyPr/>
          <a:lstStyle/>
          <a:p>
            <a:r>
              <a:rPr lang="en-US" dirty="0"/>
              <a:t>Packaging</a:t>
            </a:r>
          </a:p>
        </p:txBody>
      </p:sp>
      <p:pic>
        <p:nvPicPr>
          <p:cNvPr id="75786" name="Picture 10" descr="j0290233[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343400" y="4114800"/>
            <a:ext cx="1219200" cy="1560214"/>
          </a:xfrm>
        </p:spPr>
      </p:pic>
      <p:pic>
        <p:nvPicPr>
          <p:cNvPr id="1026" name="Picture 2" descr="C:\Users\Kolene Dean\AppData\Local\Microsoft\Windows\Temporary Internet Files\Content.IE5\3VMFMC2J\MC900140657[1].wmf"/>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371600"/>
            <a:ext cx="2978999" cy="42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1072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800" fill="hold">
                                          <p:stCondLst>
                                            <p:cond delay="0"/>
                                          </p:stCondLst>
                                        </p:cTn>
                                        <p:tgtEl>
                                          <p:spTgt spid="7578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57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457200" y="304800"/>
            <a:ext cx="8229600" cy="5821363"/>
          </a:xfrm>
        </p:spPr>
        <p:txBody>
          <a:bodyPr/>
          <a:lstStyle/>
          <a:p>
            <a:pPr marL="0" indent="0">
              <a:buNone/>
            </a:pPr>
            <a:r>
              <a:rPr lang="en-US" dirty="0" smtClean="0"/>
              <a:t>		Paper</a:t>
            </a:r>
            <a:r>
              <a:rPr lang="en-US" dirty="0"/>
              <a:t>			</a:t>
            </a:r>
            <a:r>
              <a:rPr lang="en-US" dirty="0" smtClean="0"/>
              <a:t>Boxes</a:t>
            </a:r>
          </a:p>
          <a:p>
            <a:endParaRPr lang="en-US" dirty="0"/>
          </a:p>
          <a:p>
            <a:endParaRPr lang="en-US" dirty="0" smtClean="0"/>
          </a:p>
          <a:p>
            <a:endParaRPr lang="en-US" dirty="0"/>
          </a:p>
          <a:p>
            <a:endParaRPr lang="en-US" dirty="0" smtClean="0"/>
          </a:p>
          <a:p>
            <a:endParaRPr lang="en-US" dirty="0" smtClean="0"/>
          </a:p>
          <a:p>
            <a:r>
              <a:rPr lang="en-US" dirty="0" smtClean="0"/>
              <a:t>Plastic    </a:t>
            </a:r>
          </a:p>
          <a:p>
            <a:endParaRPr lang="en-US" dirty="0"/>
          </a:p>
          <a:p>
            <a:endParaRPr lang="en-US" dirty="0"/>
          </a:p>
        </p:txBody>
      </p:sp>
      <p:pic>
        <p:nvPicPr>
          <p:cNvPr id="335877" name="Picture 5" descr="MPj031426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75923"/>
            <a:ext cx="2133600" cy="2689176"/>
          </a:xfrm>
          <a:prstGeom prst="rect">
            <a:avLst/>
          </a:prstGeom>
          <a:noFill/>
          <a:extLst>
            <a:ext uri="{909E8E84-426E-40DD-AFC4-6F175D3DCCD1}">
              <a14:hiddenFill xmlns:a14="http://schemas.microsoft.com/office/drawing/2010/main">
                <a:solidFill>
                  <a:srgbClr val="FFFFFF"/>
                </a:solidFill>
              </a14:hiddenFill>
            </a:ext>
          </a:extLst>
        </p:spPr>
      </p:pic>
      <p:pic>
        <p:nvPicPr>
          <p:cNvPr id="335879" name="Picture 7" descr="MPj040966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199" y="838200"/>
            <a:ext cx="2702979" cy="2726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136931" y="4556473"/>
            <a:ext cx="2110970" cy="15832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3733800"/>
            <a:ext cx="3276600" cy="2457450"/>
          </a:xfrm>
          <a:prstGeom prst="rect">
            <a:avLst/>
          </a:prstGeom>
        </p:spPr>
      </p:pic>
    </p:spTree>
    <p:extLst>
      <p:ext uri="{BB962C8B-B14F-4D97-AF65-F5344CB8AC3E}">
        <p14:creationId xmlns:p14="http://schemas.microsoft.com/office/powerpoint/2010/main" val="205952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400800"/>
          </a:xfrm>
        </p:spPr>
        <p:txBody>
          <a:bodyPr>
            <a:normAutofit fontScale="85000" lnSpcReduction="20000"/>
          </a:bodyPr>
          <a:lstStyle/>
          <a:p>
            <a:r>
              <a:rPr lang="en-US" sz="3500" b="1" dirty="0"/>
              <a:t>PACKAGING AND LABELING PROPERTY PRIOR TO STORAGE</a:t>
            </a:r>
            <a:endParaRPr lang="en-US" sz="3500" dirty="0"/>
          </a:p>
          <a:p>
            <a:pPr marL="0" indent="0">
              <a:buNone/>
            </a:pPr>
            <a:r>
              <a:rPr lang="en-US" sz="3500" dirty="0"/>
              <a:t> </a:t>
            </a:r>
          </a:p>
          <a:p>
            <a:pPr marL="0" indent="0">
              <a:buNone/>
            </a:pPr>
            <a:r>
              <a:rPr lang="en-US" sz="3500" dirty="0"/>
              <a:t>Proper packaging of evidence is essential for trial purposes. The concept of packaging is to maintain evidentiary value.</a:t>
            </a:r>
          </a:p>
          <a:p>
            <a:pPr marL="0" indent="0">
              <a:buNone/>
            </a:pPr>
            <a:r>
              <a:rPr lang="en-US" sz="3500" dirty="0"/>
              <a:t>Property and evidence that is to be logged in will be described on a voucher</a:t>
            </a:r>
          </a:p>
          <a:p>
            <a:pPr marL="0" indent="0">
              <a:buNone/>
            </a:pPr>
            <a:r>
              <a:rPr lang="en-US" sz="3500" dirty="0"/>
              <a:t>Only one item or “ like items” such as bullets, prints, etc. per compartment or bag. Each compartment should be marked numerically and those same numbers correspond with the numbers on the voucher. The voucher should be descriptive (make, model, serial number, color, </a:t>
            </a:r>
            <a:r>
              <a:rPr lang="en-US" sz="3500" dirty="0" err="1"/>
              <a:t>qty</a:t>
            </a:r>
            <a:r>
              <a:rPr lang="en-US" sz="3500" dirty="0"/>
              <a:t>, </a:t>
            </a:r>
            <a:r>
              <a:rPr lang="en-US" sz="3500" dirty="0" err="1"/>
              <a:t>wt</a:t>
            </a:r>
            <a:r>
              <a:rPr lang="en-US" sz="3500" dirty="0"/>
              <a:t>, etc.) The submitting officer’s initials and date should be placed </a:t>
            </a:r>
            <a:r>
              <a:rPr lang="en-US" sz="3500" u="sng" dirty="0"/>
              <a:t>over</a:t>
            </a:r>
            <a:r>
              <a:rPr lang="en-US" sz="3500" dirty="0"/>
              <a:t> each sealed edge</a:t>
            </a:r>
            <a:r>
              <a:rPr lang="en-US" sz="3500" dirty="0" smtClean="0"/>
              <a:t>.</a:t>
            </a:r>
            <a:endParaRPr lang="en-US" sz="3500" dirty="0"/>
          </a:p>
        </p:txBody>
      </p:sp>
    </p:spTree>
    <p:extLst>
      <p:ext uri="{BB962C8B-B14F-4D97-AF65-F5344CB8AC3E}">
        <p14:creationId xmlns:p14="http://schemas.microsoft.com/office/powerpoint/2010/main" val="2065632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78525"/>
          </a:xfrm>
        </p:spPr>
        <p:txBody>
          <a:bodyPr>
            <a:normAutofit lnSpcReduction="10000"/>
          </a:bodyPr>
          <a:lstStyle/>
          <a:p>
            <a:pPr marL="0" indent="0">
              <a:buNone/>
            </a:pPr>
            <a:r>
              <a:rPr lang="en-US" sz="2400" dirty="0"/>
              <a:t>In addition, the case number should be written clearly on each compartment or bag with a permanent marker. Seals should be </a:t>
            </a:r>
            <a:r>
              <a:rPr lang="en-US" sz="2400" u="sng" dirty="0"/>
              <a:t>double</a:t>
            </a:r>
            <a:r>
              <a:rPr lang="en-US" sz="2400" dirty="0"/>
              <a:t> </a:t>
            </a:r>
            <a:r>
              <a:rPr lang="en-US" sz="2400" u="sng" dirty="0"/>
              <a:t>sealed</a:t>
            </a:r>
            <a:r>
              <a:rPr lang="en-US" sz="2400" dirty="0"/>
              <a:t> in the event one of the items needs to be sent to the lab or checked out. This prevents cutting the seal to the next compartment.  </a:t>
            </a:r>
          </a:p>
          <a:p>
            <a:pPr marL="0" indent="0">
              <a:buNone/>
            </a:pPr>
            <a:r>
              <a:rPr lang="en-US" sz="2400" dirty="0"/>
              <a:t>In some instances, property will need to be bagged into paper bags. As plastic does not breathe, organic evidence such as shoes or clothing that contains any amount of moisture, may create condensation, decay and destruction of the evidence. In addition to organic materials, latent fingerprints on firearms or other items may also be destroyed if condensation is present in the evidence bag. In these cases, it is necessary to thoroughly dry the evidence before packaging and preferable to use porous evidence storage containers such as paper or cardboard. The bags should be marked in the same way as the plastic bags and each item bagged individually. Use evidence tape for sealing.</a:t>
            </a:r>
          </a:p>
          <a:p>
            <a:endParaRPr lang="en-US" dirty="0"/>
          </a:p>
        </p:txBody>
      </p:sp>
    </p:spTree>
    <p:extLst>
      <p:ext uri="{BB962C8B-B14F-4D97-AF65-F5344CB8AC3E}">
        <p14:creationId xmlns:p14="http://schemas.microsoft.com/office/powerpoint/2010/main" val="3532259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fontScale="62500" lnSpcReduction="20000"/>
          </a:bodyPr>
          <a:lstStyle/>
          <a:p>
            <a:pPr marL="0" indent="0">
              <a:buNone/>
            </a:pPr>
            <a:r>
              <a:rPr lang="en-US" u="sng" dirty="0"/>
              <a:t>All property needs to be bagged unless too large</a:t>
            </a:r>
            <a:r>
              <a:rPr lang="en-US" dirty="0"/>
              <a:t>. Large items </a:t>
            </a:r>
            <a:r>
              <a:rPr lang="en-US" b="1" dirty="0"/>
              <a:t>(each one)</a:t>
            </a:r>
            <a:r>
              <a:rPr lang="en-US" dirty="0"/>
              <a:t> need to be tagged and marked with case number, item number, date, and officers initials.  If you do use some other packaging container, such as paper bags or boxes, items shall be packaged in the smallest acceptable container.</a:t>
            </a:r>
          </a:p>
          <a:p>
            <a:pPr marL="0" indent="0">
              <a:buNone/>
            </a:pPr>
            <a:r>
              <a:rPr lang="en-US" dirty="0"/>
              <a:t>All license plate submittals shall have the registration from MVD attached</a:t>
            </a:r>
            <a:r>
              <a:rPr lang="en-US" dirty="0" smtClean="0"/>
              <a:t>.</a:t>
            </a:r>
          </a:p>
          <a:p>
            <a:pPr marL="0" indent="0">
              <a:buNone/>
            </a:pPr>
            <a:endParaRPr lang="en-US" dirty="0"/>
          </a:p>
          <a:p>
            <a:pPr marL="0" indent="0">
              <a:buNone/>
            </a:pPr>
            <a:r>
              <a:rPr lang="en-US" dirty="0"/>
              <a:t>Occasionally, property or evidence needs to be checked out for investigations, court, or printing etc. The evidence checked out will need to be signed out by the requesting officer and it’s purpose for doing so. Upon return of the property or evidence it </a:t>
            </a:r>
            <a:r>
              <a:rPr lang="en-US" u="sng" dirty="0"/>
              <a:t>must be returned packaged and sealed.</a:t>
            </a:r>
            <a:r>
              <a:rPr lang="en-US" dirty="0"/>
              <a:t> The officer shall put his initials and date over the new seal.</a:t>
            </a:r>
          </a:p>
          <a:p>
            <a:pPr marL="0" indent="0">
              <a:buNone/>
            </a:pPr>
            <a:endParaRPr lang="en-US" dirty="0" smtClean="0"/>
          </a:p>
          <a:p>
            <a:pPr marL="0" indent="0">
              <a:buNone/>
            </a:pPr>
            <a:r>
              <a:rPr lang="en-US" dirty="0" smtClean="0"/>
              <a:t>Any </a:t>
            </a:r>
            <a:r>
              <a:rPr lang="en-US" dirty="0"/>
              <a:t>evidence needing to be submitted to the lab for analysis must have it indicated in the notes on the voucher. If the item is currency, the currency sheet will need to be filled out  and signed by both officers and submitted with the voucher. However, the currency sheet does require two people to verify the amounts and signed by the submitting officer as well as the witnessing officer. Both officer’s initials and date will be placed on the seals of the evidence bag(s). A comment line is provided on the sheet to note any directions you may have regarding any property you submit.</a:t>
            </a:r>
          </a:p>
          <a:p>
            <a:endParaRPr lang="en-US" dirty="0"/>
          </a:p>
          <a:p>
            <a:endParaRPr lang="en-US" dirty="0"/>
          </a:p>
        </p:txBody>
      </p:sp>
    </p:spTree>
    <p:extLst>
      <p:ext uri="{BB962C8B-B14F-4D97-AF65-F5344CB8AC3E}">
        <p14:creationId xmlns:p14="http://schemas.microsoft.com/office/powerpoint/2010/main" val="1571913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705600"/>
          </a:xfrm>
        </p:spPr>
        <p:txBody>
          <a:bodyPr>
            <a:normAutofit fontScale="85000" lnSpcReduction="20000"/>
          </a:bodyPr>
          <a:lstStyle/>
          <a:p>
            <a:pPr hangingPunct="0"/>
            <a:endParaRPr lang="en-US" b="1" dirty="0" smtClean="0"/>
          </a:p>
          <a:p>
            <a:pPr hangingPunct="0"/>
            <a:r>
              <a:rPr lang="en-US" b="1" dirty="0" smtClean="0"/>
              <a:t>GUIDELINES</a:t>
            </a:r>
            <a:endParaRPr lang="en-US" b="1" dirty="0"/>
          </a:p>
          <a:p>
            <a:pPr hangingPunct="0"/>
            <a:endParaRPr lang="en-US" b="1" dirty="0"/>
          </a:p>
          <a:p>
            <a:pPr marL="0" indent="0" hangingPunct="0">
              <a:buNone/>
            </a:pPr>
            <a:r>
              <a:rPr lang="en-US" dirty="0"/>
              <a:t>Every item of property obtained by an employee during a shift should be placed under the control of the property and evidence function prior to shift’s end. This should allow the property to be officially recorded in the agency’s records in a timely manner. Any exception to this procedure must have supervisor approval and a descriptive inventory must be accomplished in writing or by electronic means and a copy forwarded to the Property Coordinator.</a:t>
            </a:r>
          </a:p>
          <a:p>
            <a:pPr marL="0" indent="0" hangingPunct="0">
              <a:buNone/>
            </a:pPr>
            <a:r>
              <a:rPr lang="en-US" dirty="0"/>
              <a:t>The employee shall prepare a report or supplement describing how, what, when, where, he or she came into possession of the property and a physical description of the property itself including quantity and weight and length of knife blade if applicable as well as a descriptive property-evidence voucher. </a:t>
            </a:r>
          </a:p>
          <a:p>
            <a:pPr marL="0" indent="0">
              <a:buNone/>
            </a:pPr>
            <a:endParaRPr lang="en-US" dirty="0"/>
          </a:p>
        </p:txBody>
      </p:sp>
    </p:spTree>
    <p:extLst>
      <p:ext uri="{BB962C8B-B14F-4D97-AF65-F5344CB8AC3E}">
        <p14:creationId xmlns:p14="http://schemas.microsoft.com/office/powerpoint/2010/main" val="35495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0000" lnSpcReduction="20000"/>
          </a:bodyPr>
          <a:lstStyle/>
          <a:p>
            <a:pPr marL="0" indent="0" hangingPunct="0">
              <a:buNone/>
            </a:pPr>
            <a:endParaRPr lang="en-US" b="1" dirty="0" smtClean="0"/>
          </a:p>
          <a:p>
            <a:pPr marL="0" indent="0" hangingPunct="0">
              <a:buNone/>
            </a:pPr>
            <a:r>
              <a:rPr lang="en-US" b="1" dirty="0" smtClean="0"/>
              <a:t>All </a:t>
            </a:r>
            <a:r>
              <a:rPr lang="en-US" b="1" dirty="0"/>
              <a:t>officers shall carefully scrutinize all items of evidence to determine their evidentiary value. Items with no apparent value should not be seized.</a:t>
            </a:r>
            <a:endParaRPr lang="en-US" dirty="0"/>
          </a:p>
          <a:p>
            <a:pPr marL="0" indent="0" hangingPunct="0">
              <a:buNone/>
            </a:pPr>
            <a:r>
              <a:rPr lang="en-US" b="1" dirty="0"/>
              <a:t>If an item is needed for investigative purposes, only then should it be retained.</a:t>
            </a:r>
            <a:endParaRPr lang="en-US" dirty="0"/>
          </a:p>
          <a:p>
            <a:pPr marL="0" indent="0" hangingPunct="0">
              <a:buNone/>
            </a:pPr>
            <a:endParaRPr lang="en-US" dirty="0" smtClean="0"/>
          </a:p>
          <a:p>
            <a:pPr marL="0" indent="0" hangingPunct="0">
              <a:buNone/>
            </a:pPr>
            <a:r>
              <a:rPr lang="en-US" dirty="0" smtClean="0"/>
              <a:t>Evidence </a:t>
            </a:r>
            <a:r>
              <a:rPr lang="en-US" dirty="0"/>
              <a:t>connected to theft cases may be photographed and released. </a:t>
            </a:r>
          </a:p>
          <a:p>
            <a:pPr marL="0" indent="0" hangingPunct="0">
              <a:buNone/>
            </a:pPr>
            <a:r>
              <a:rPr lang="en-US" dirty="0"/>
              <a:t>If property is recovered that belongs to another jurisdiction it may be released to that jurisdiction at that time.  </a:t>
            </a:r>
          </a:p>
          <a:p>
            <a:pPr marL="0" indent="0" hangingPunct="0">
              <a:buNone/>
            </a:pPr>
            <a:endParaRPr lang="en-US" dirty="0" smtClean="0"/>
          </a:p>
          <a:p>
            <a:pPr marL="0" indent="0" hangingPunct="0">
              <a:buNone/>
            </a:pPr>
            <a:r>
              <a:rPr lang="en-US" dirty="0" smtClean="0"/>
              <a:t>When </a:t>
            </a:r>
            <a:r>
              <a:rPr lang="en-US" dirty="0"/>
              <a:t>using print powder in the prep room, make sure and have newspaper down. The powder gets into the pores of the plastic and the powder then gets on everything and everyone. You must still wash down counter tops even after using the newspaper as somehow it still manages to get into the plastic. Print powder and other residues can ruin someone else’s evidence and/or clothes.</a:t>
            </a:r>
          </a:p>
          <a:p>
            <a:pPr marL="0" indent="0" hangingPunct="0">
              <a:buNone/>
            </a:pPr>
            <a:r>
              <a:rPr lang="en-US" dirty="0"/>
              <a:t>After processing your evidence, please put up your supplies and clean the work area.</a:t>
            </a:r>
          </a:p>
          <a:p>
            <a:endParaRPr lang="en-US" dirty="0"/>
          </a:p>
        </p:txBody>
      </p:sp>
    </p:spTree>
    <p:extLst>
      <p:ext uri="{BB962C8B-B14F-4D97-AF65-F5344CB8AC3E}">
        <p14:creationId xmlns:p14="http://schemas.microsoft.com/office/powerpoint/2010/main" val="3652264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6617196"/>
          </a:xfrm>
          <a:prstGeom prst="rect">
            <a:avLst/>
          </a:prstGeom>
        </p:spPr>
        <p:txBody>
          <a:bodyPr wrap="square">
            <a:spAutoFit/>
          </a:bodyPr>
          <a:lstStyle/>
          <a:p>
            <a:pPr algn="ctr"/>
            <a:r>
              <a:rPr lang="en-US" sz="2400" b="1" dirty="0"/>
              <a:t>PACKAGING AND STORAGE PROCEDURES</a:t>
            </a:r>
            <a:endParaRPr lang="en-US" sz="2400" dirty="0"/>
          </a:p>
          <a:p>
            <a:r>
              <a:rPr lang="en-US" sz="2400" b="1" dirty="0"/>
              <a:t> </a:t>
            </a:r>
            <a:endParaRPr lang="en-US" sz="2400" dirty="0"/>
          </a:p>
          <a:p>
            <a:r>
              <a:rPr lang="en-US" sz="2400" b="1" dirty="0" smtClean="0"/>
              <a:t>Plastic </a:t>
            </a:r>
            <a:r>
              <a:rPr lang="en-US" sz="2400" b="1" dirty="0"/>
              <a:t>Bag Storage</a:t>
            </a:r>
            <a:endParaRPr lang="en-US" sz="2400" dirty="0"/>
          </a:p>
          <a:p>
            <a:r>
              <a:rPr lang="en-US" sz="2400" b="1" dirty="0"/>
              <a:t> </a:t>
            </a:r>
            <a:endParaRPr lang="en-US" sz="2400" dirty="0"/>
          </a:p>
          <a:p>
            <a:r>
              <a:rPr lang="en-US" sz="2400" b="1" dirty="0"/>
              <a:t>	1.   What to store in plastic</a:t>
            </a:r>
            <a:endParaRPr lang="en-US" sz="2400" dirty="0"/>
          </a:p>
          <a:p>
            <a:r>
              <a:rPr lang="en-US" sz="2400" b="1" dirty="0"/>
              <a:t>	  a.	Electronics</a:t>
            </a:r>
            <a:endParaRPr lang="en-US" sz="2400" dirty="0"/>
          </a:p>
          <a:p>
            <a:r>
              <a:rPr lang="en-US" sz="2400" b="1" dirty="0"/>
              <a:t>	  b.	Paper</a:t>
            </a:r>
            <a:endParaRPr lang="en-US" sz="2400" dirty="0"/>
          </a:p>
          <a:p>
            <a:r>
              <a:rPr lang="en-US" sz="2400" b="1" dirty="0"/>
              <a:t>	  c.	Jewelry</a:t>
            </a:r>
            <a:endParaRPr lang="en-US" sz="2400" dirty="0"/>
          </a:p>
          <a:p>
            <a:r>
              <a:rPr lang="en-US" sz="2400" b="1" dirty="0"/>
              <a:t>	  d.	Narcotics</a:t>
            </a:r>
            <a:endParaRPr lang="en-US" sz="2400" dirty="0"/>
          </a:p>
          <a:p>
            <a:r>
              <a:rPr lang="en-US" sz="2400" b="1" dirty="0"/>
              <a:t>	  e.	Dried Marijuana</a:t>
            </a:r>
            <a:endParaRPr lang="en-US" sz="2400" dirty="0"/>
          </a:p>
          <a:p>
            <a:r>
              <a:rPr lang="en-US" sz="2400" b="1" dirty="0"/>
              <a:t>	  f.	Drug </a:t>
            </a:r>
            <a:r>
              <a:rPr lang="en-US" sz="2400" b="1" dirty="0" smtClean="0"/>
              <a:t>Paraphernalia</a:t>
            </a:r>
          </a:p>
          <a:p>
            <a:endParaRPr lang="en-US" sz="2400" b="1" dirty="0"/>
          </a:p>
          <a:p>
            <a:r>
              <a:rPr lang="en-US" sz="2400" b="1" dirty="0" smtClean="0"/>
              <a:t>  </a:t>
            </a:r>
            <a:r>
              <a:rPr lang="en-US" sz="2400" b="1" dirty="0"/>
              <a:t>What not to store in plastic</a:t>
            </a:r>
          </a:p>
          <a:p>
            <a:r>
              <a:rPr lang="en-US" sz="2400" b="1" dirty="0"/>
              <a:t>	  a.	Biological Evidence</a:t>
            </a:r>
          </a:p>
          <a:p>
            <a:r>
              <a:rPr lang="en-US" sz="2400" b="1" dirty="0"/>
              <a:t>	  b.	Wet marijuana</a:t>
            </a:r>
          </a:p>
          <a:p>
            <a:r>
              <a:rPr lang="en-US" sz="2400" b="1" dirty="0"/>
              <a:t>	  c.	Wet blood stained items</a:t>
            </a:r>
          </a:p>
          <a:p>
            <a:endParaRPr lang="en-US" sz="2000" b="1" dirty="0"/>
          </a:p>
          <a:p>
            <a:endParaRPr lang="en-US" sz="2000" dirty="0"/>
          </a:p>
        </p:txBody>
      </p:sp>
    </p:spTree>
    <p:extLst>
      <p:ext uri="{BB962C8B-B14F-4D97-AF65-F5344CB8AC3E}">
        <p14:creationId xmlns:p14="http://schemas.microsoft.com/office/powerpoint/2010/main" val="168128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278562"/>
          </a:xfrm>
        </p:spPr>
        <p:txBody>
          <a:bodyPr>
            <a:normAutofit/>
          </a:bodyPr>
          <a:lstStyle/>
          <a:p>
            <a:r>
              <a:rPr lang="en-US" sz="3200" b="1" dirty="0" smtClean="0"/>
              <a:t>Goal Today is to keep you out of the Headlines</a:t>
            </a:r>
            <a:br>
              <a:rPr lang="en-US" sz="3200" b="1" dirty="0" smtClean="0"/>
            </a:br>
            <a:r>
              <a:rPr lang="en-US" sz="3200" b="1" dirty="0" smtClean="0"/>
              <a:t/>
            </a:r>
            <a:br>
              <a:rPr lang="en-US" sz="3200" b="1" dirty="0" smtClean="0"/>
            </a:br>
            <a:r>
              <a:rPr lang="en-US" sz="3200" b="1" dirty="0" smtClean="0"/>
              <a:t>Help you understand the importance of the property room</a:t>
            </a:r>
            <a:br>
              <a:rPr lang="en-US" sz="3200" b="1" dirty="0" smtClean="0"/>
            </a:br>
            <a:r>
              <a:rPr lang="en-US" sz="3200" b="1" dirty="0" smtClean="0"/>
              <a:t/>
            </a:r>
            <a:br>
              <a:rPr lang="en-US" sz="3200" b="1" dirty="0" smtClean="0"/>
            </a:br>
            <a:r>
              <a:rPr lang="en-US" sz="3200" b="1" dirty="0" smtClean="0"/>
              <a:t>Expose you to what is available to your Department</a:t>
            </a:r>
            <a:br>
              <a:rPr lang="en-US" sz="3200" b="1" dirty="0" smtClean="0"/>
            </a:br>
            <a:r>
              <a:rPr lang="en-US" sz="3200" b="1" dirty="0" smtClean="0"/>
              <a:t/>
            </a:r>
            <a:br>
              <a:rPr lang="en-US" sz="3200" b="1" dirty="0" smtClean="0"/>
            </a:br>
            <a:r>
              <a:rPr lang="en-US" sz="3200" b="1" dirty="0" smtClean="0"/>
              <a:t>How to Manage a Property/Evidence Room</a:t>
            </a:r>
            <a:br>
              <a:rPr lang="en-US" sz="3200" b="1" dirty="0" smtClean="0"/>
            </a:br>
            <a:r>
              <a:rPr lang="en-US" sz="3200" b="1" dirty="0" smtClean="0"/>
              <a:t/>
            </a:r>
            <a:br>
              <a:rPr lang="en-US" sz="3200" b="1" dirty="0" smtClean="0"/>
            </a:br>
            <a:endParaRPr lang="en-US" sz="3200" b="1" dirty="0"/>
          </a:p>
        </p:txBody>
      </p:sp>
    </p:spTree>
    <p:extLst>
      <p:ext uri="{BB962C8B-B14F-4D97-AF65-F5344CB8AC3E}">
        <p14:creationId xmlns:p14="http://schemas.microsoft.com/office/powerpoint/2010/main" val="414687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555641"/>
          </a:xfrm>
          <a:prstGeom prst="rect">
            <a:avLst/>
          </a:prstGeom>
        </p:spPr>
        <p:txBody>
          <a:bodyPr wrap="square">
            <a:spAutoFit/>
          </a:bodyPr>
          <a:lstStyle/>
          <a:p>
            <a:r>
              <a:rPr lang="en-US" sz="2400" b="1" dirty="0"/>
              <a:t>Paper Bag Storage</a:t>
            </a:r>
            <a:endParaRPr lang="en-US" sz="2400" dirty="0"/>
          </a:p>
          <a:p>
            <a:r>
              <a:rPr lang="en-US" sz="2400" b="1" dirty="0"/>
              <a:t> </a:t>
            </a:r>
            <a:endParaRPr lang="en-US" sz="2400" dirty="0"/>
          </a:p>
          <a:p>
            <a:r>
              <a:rPr lang="en-US" sz="2400" b="1" dirty="0" smtClean="0"/>
              <a:t>What </a:t>
            </a:r>
            <a:r>
              <a:rPr lang="en-US" sz="2400" b="1" dirty="0"/>
              <a:t>to store in paper</a:t>
            </a:r>
            <a:endParaRPr lang="en-US" sz="2400" dirty="0"/>
          </a:p>
          <a:p>
            <a:r>
              <a:rPr lang="en-US" sz="2400" b="1" dirty="0"/>
              <a:t>	  a.	Wet blood stained items</a:t>
            </a:r>
            <a:endParaRPr lang="en-US" sz="2400" dirty="0"/>
          </a:p>
          <a:p>
            <a:r>
              <a:rPr lang="en-US" sz="2400" b="1" dirty="0"/>
              <a:t>	  b.	Evidence to be printed or glued</a:t>
            </a:r>
            <a:endParaRPr lang="en-US" sz="2400" dirty="0"/>
          </a:p>
          <a:p>
            <a:r>
              <a:rPr lang="en-US" sz="2400" b="1" dirty="0"/>
              <a:t>	  c.	Evidence that may contain DNA</a:t>
            </a:r>
            <a:endParaRPr lang="en-US" sz="2400" dirty="0"/>
          </a:p>
          <a:p>
            <a:r>
              <a:rPr lang="en-US" sz="2400" b="1" dirty="0"/>
              <a:t>	  d.	VHS tapes</a:t>
            </a:r>
            <a:endParaRPr lang="en-US" sz="2400" dirty="0"/>
          </a:p>
          <a:p>
            <a:endParaRPr lang="en-US" sz="2400" b="1" dirty="0"/>
          </a:p>
          <a:p>
            <a:r>
              <a:rPr lang="en-US" sz="2400" b="1" dirty="0"/>
              <a:t>DNA Evidence</a:t>
            </a:r>
            <a:endParaRPr lang="en-US" sz="2400" dirty="0"/>
          </a:p>
          <a:p>
            <a:r>
              <a:rPr lang="en-US" sz="2400" b="1" dirty="0"/>
              <a:t> </a:t>
            </a:r>
            <a:endParaRPr lang="en-US" sz="2400" dirty="0"/>
          </a:p>
          <a:p>
            <a:r>
              <a:rPr lang="en-US" sz="2400" b="1" dirty="0"/>
              <a:t>	1.   Store in cool, dry area</a:t>
            </a:r>
            <a:endParaRPr lang="en-US" sz="2400" dirty="0"/>
          </a:p>
          <a:p>
            <a:r>
              <a:rPr lang="en-US" sz="2400" b="1" dirty="0"/>
              <a:t>	2.   No sunlight exposure</a:t>
            </a:r>
            <a:endParaRPr lang="en-US" sz="2400" dirty="0"/>
          </a:p>
          <a:p>
            <a:r>
              <a:rPr lang="en-US" sz="2400" b="1" dirty="0"/>
              <a:t>	3.  Refrigerate sexual assault kits / biological </a:t>
            </a:r>
            <a:r>
              <a:rPr lang="en-US" sz="2400" b="1" dirty="0" smtClean="0"/>
              <a:t> 								samples</a:t>
            </a:r>
            <a:endParaRPr lang="en-US" sz="2400" dirty="0"/>
          </a:p>
          <a:p>
            <a:r>
              <a:rPr lang="en-US" sz="2400" b="1" dirty="0"/>
              <a:t>	4.  Freeze Tissue samples</a:t>
            </a:r>
            <a:endParaRPr lang="en-US" sz="2400" dirty="0"/>
          </a:p>
          <a:p>
            <a:r>
              <a:rPr lang="en-US" sz="2400" b="1" dirty="0"/>
              <a:t> </a:t>
            </a:r>
            <a:endParaRPr lang="en-US" sz="2400" dirty="0"/>
          </a:p>
          <a:p>
            <a:r>
              <a:rPr lang="en-US" b="1" dirty="0"/>
              <a:t> </a:t>
            </a:r>
            <a:endParaRPr lang="en-US" dirty="0"/>
          </a:p>
          <a:p>
            <a:endParaRPr lang="en-US" dirty="0"/>
          </a:p>
        </p:txBody>
      </p:sp>
    </p:spTree>
    <p:extLst>
      <p:ext uri="{BB962C8B-B14F-4D97-AF65-F5344CB8AC3E}">
        <p14:creationId xmlns:p14="http://schemas.microsoft.com/office/powerpoint/2010/main" val="87723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a:bodyPr>
          <a:lstStyle/>
          <a:p>
            <a:pPr marL="0" indent="0">
              <a:buNone/>
            </a:pPr>
            <a:r>
              <a:rPr lang="en-US" b="1" dirty="0" smtClean="0"/>
              <a:t>Packaging </a:t>
            </a:r>
            <a:r>
              <a:rPr lang="en-US" b="1" dirty="0"/>
              <a:t>Procedures</a:t>
            </a:r>
            <a:endParaRPr lang="en-US" dirty="0"/>
          </a:p>
          <a:p>
            <a:pPr marL="0" indent="0">
              <a:buNone/>
            </a:pPr>
            <a:r>
              <a:rPr lang="en-US" sz="2400" b="1" dirty="0" smtClean="0"/>
              <a:t> </a:t>
            </a:r>
            <a:r>
              <a:rPr lang="en-US" sz="2400" b="1" dirty="0"/>
              <a:t>1.  Plastic</a:t>
            </a:r>
            <a:endParaRPr lang="en-US" sz="2400" dirty="0"/>
          </a:p>
          <a:p>
            <a:pPr marL="0" indent="0">
              <a:buNone/>
            </a:pPr>
            <a:r>
              <a:rPr lang="en-US" sz="2400" b="1" dirty="0"/>
              <a:t>	   a.	Sealed / Initialed</a:t>
            </a:r>
            <a:endParaRPr lang="en-US" sz="2400" dirty="0"/>
          </a:p>
          <a:p>
            <a:pPr marL="0" indent="0">
              <a:buNone/>
            </a:pPr>
            <a:r>
              <a:rPr lang="en-US" sz="2400" b="1" dirty="0" smtClean="0"/>
              <a:t>2</a:t>
            </a:r>
            <a:r>
              <a:rPr lang="en-US" sz="2400" b="1" dirty="0"/>
              <a:t>.  Paper Sacks</a:t>
            </a:r>
            <a:endParaRPr lang="en-US" sz="2400" dirty="0"/>
          </a:p>
          <a:p>
            <a:pPr marL="0" indent="0">
              <a:buNone/>
            </a:pPr>
            <a:r>
              <a:rPr lang="en-US" sz="2400" b="1" dirty="0"/>
              <a:t>	  a. 	Sealed / Initialed</a:t>
            </a:r>
            <a:endParaRPr lang="en-US" sz="2400" dirty="0"/>
          </a:p>
          <a:p>
            <a:pPr marL="0" indent="0">
              <a:buNone/>
            </a:pPr>
            <a:r>
              <a:rPr lang="en-US" sz="2400" b="1" dirty="0" smtClean="0"/>
              <a:t>3</a:t>
            </a:r>
            <a:r>
              <a:rPr lang="en-US" sz="2400" b="1" dirty="0"/>
              <a:t>.  Drugs / Narcotics</a:t>
            </a:r>
            <a:endParaRPr lang="en-US" sz="2400" dirty="0"/>
          </a:p>
          <a:p>
            <a:pPr marL="0" indent="0">
              <a:buNone/>
            </a:pPr>
            <a:r>
              <a:rPr lang="en-US" sz="2400" b="1" dirty="0"/>
              <a:t>	  a. 	Packaged Separately</a:t>
            </a:r>
            <a:endParaRPr lang="en-US" sz="2400" dirty="0"/>
          </a:p>
          <a:p>
            <a:pPr marL="0" indent="0">
              <a:buNone/>
            </a:pPr>
            <a:r>
              <a:rPr lang="en-US" sz="2400" b="1" dirty="0"/>
              <a:t>	  b.	Weight</a:t>
            </a:r>
            <a:endParaRPr lang="en-US" sz="2400" dirty="0"/>
          </a:p>
          <a:p>
            <a:pPr marL="0" indent="0">
              <a:buNone/>
            </a:pPr>
            <a:r>
              <a:rPr lang="en-US" sz="2400" b="1" dirty="0"/>
              <a:t>	  c.	Count Pills</a:t>
            </a:r>
            <a:endParaRPr lang="en-US" sz="2400" dirty="0"/>
          </a:p>
          <a:p>
            <a:pPr marL="0" indent="0">
              <a:buNone/>
            </a:pPr>
            <a:r>
              <a:rPr lang="en-US" sz="2400" b="1" dirty="0"/>
              <a:t>4.  Weapons (Guns, Rifles, Knifes)</a:t>
            </a:r>
            <a:endParaRPr lang="en-US" sz="2400" dirty="0"/>
          </a:p>
          <a:p>
            <a:pPr marL="0" indent="0">
              <a:buNone/>
            </a:pPr>
            <a:r>
              <a:rPr lang="en-US" sz="2400" b="1" dirty="0"/>
              <a:t>	  a.	Boxed</a:t>
            </a:r>
            <a:endParaRPr lang="en-US" sz="2400" dirty="0"/>
          </a:p>
          <a:p>
            <a:pPr marL="0" indent="0">
              <a:buNone/>
            </a:pPr>
            <a:r>
              <a:rPr lang="en-US" sz="2400" b="1" dirty="0"/>
              <a:t>	  b.   	Sharp containers</a:t>
            </a:r>
            <a:endParaRPr lang="en-US" sz="2400" dirty="0"/>
          </a:p>
          <a:p>
            <a:pPr marL="0" indent="0">
              <a:buNone/>
            </a:pPr>
            <a:endParaRPr lang="en-US" sz="2400" dirty="0"/>
          </a:p>
        </p:txBody>
      </p:sp>
    </p:spTree>
    <p:extLst>
      <p:ext uri="{BB962C8B-B14F-4D97-AF65-F5344CB8AC3E}">
        <p14:creationId xmlns:p14="http://schemas.microsoft.com/office/powerpoint/2010/main" val="219975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a:bodyPr>
          <a:lstStyle/>
          <a:p>
            <a:pPr marL="0" indent="0">
              <a:buNone/>
            </a:pPr>
            <a:r>
              <a:rPr lang="en-US" sz="2400" b="1" dirty="0"/>
              <a:t>5.  Jewelry</a:t>
            </a:r>
            <a:endParaRPr lang="en-US" sz="2400" dirty="0"/>
          </a:p>
          <a:p>
            <a:pPr marL="0" indent="0">
              <a:buNone/>
            </a:pPr>
            <a:r>
              <a:rPr lang="en-US" sz="2400" b="1" dirty="0"/>
              <a:t>	  a.	Package Separate</a:t>
            </a:r>
            <a:endParaRPr lang="en-US" sz="2400" dirty="0"/>
          </a:p>
          <a:p>
            <a:pPr marL="0" indent="0">
              <a:buNone/>
            </a:pPr>
            <a:r>
              <a:rPr lang="en-US" sz="2400" b="1" dirty="0"/>
              <a:t>	  b.	color</a:t>
            </a:r>
            <a:endParaRPr lang="en-US" sz="2400" dirty="0"/>
          </a:p>
          <a:p>
            <a:pPr marL="0" indent="0">
              <a:buNone/>
            </a:pPr>
            <a:r>
              <a:rPr lang="en-US" sz="2400" b="1" dirty="0" smtClean="0"/>
              <a:t>6</a:t>
            </a:r>
            <a:r>
              <a:rPr lang="en-US" sz="2400" b="1" dirty="0"/>
              <a:t>.  Sexual Assault Kits</a:t>
            </a:r>
            <a:endParaRPr lang="en-US" sz="2400" dirty="0"/>
          </a:p>
          <a:p>
            <a:pPr marL="0" indent="0">
              <a:buNone/>
            </a:pPr>
            <a:r>
              <a:rPr lang="en-US" sz="2400" b="1" dirty="0"/>
              <a:t>	  a.	Separate</a:t>
            </a:r>
            <a:endParaRPr lang="en-US" sz="2400" dirty="0"/>
          </a:p>
          <a:p>
            <a:pPr marL="0" indent="0">
              <a:buNone/>
            </a:pPr>
            <a:r>
              <a:rPr lang="en-US" sz="2400" b="1" dirty="0"/>
              <a:t>	  b.	Never Combine Items</a:t>
            </a:r>
            <a:endParaRPr lang="en-US" sz="2400" dirty="0"/>
          </a:p>
          <a:p>
            <a:pPr marL="0" indent="0">
              <a:buNone/>
            </a:pPr>
            <a:r>
              <a:rPr lang="en-US" sz="2400" b="1" dirty="0"/>
              <a:t>	  c.	No Sunlight</a:t>
            </a:r>
            <a:endParaRPr lang="en-US" sz="2400" dirty="0"/>
          </a:p>
          <a:p>
            <a:pPr marL="0" indent="0">
              <a:buNone/>
            </a:pPr>
            <a:r>
              <a:rPr lang="en-US" sz="2400" b="1" dirty="0"/>
              <a:t>7.  Currency</a:t>
            </a:r>
            <a:endParaRPr lang="en-US" sz="2400" dirty="0"/>
          </a:p>
          <a:p>
            <a:pPr marL="0" indent="0">
              <a:buNone/>
            </a:pPr>
            <a:r>
              <a:rPr lang="en-US" sz="2400" b="1" dirty="0"/>
              <a:t>	  a.  	Separate</a:t>
            </a:r>
            <a:endParaRPr lang="en-US" sz="2400" dirty="0"/>
          </a:p>
          <a:p>
            <a:pPr marL="0" indent="0">
              <a:buNone/>
            </a:pPr>
            <a:r>
              <a:rPr lang="en-US" sz="2400" b="1" dirty="0"/>
              <a:t>	  b.	Denominations</a:t>
            </a:r>
            <a:endParaRPr lang="en-US" sz="2400" dirty="0"/>
          </a:p>
          <a:p>
            <a:pPr marL="0" indent="0">
              <a:buNone/>
            </a:pPr>
            <a:r>
              <a:rPr lang="en-US" sz="2400" b="1" dirty="0"/>
              <a:t>	  c.	Second count / Signatures</a:t>
            </a:r>
            <a:endParaRPr lang="en-US" sz="2400" dirty="0"/>
          </a:p>
          <a:p>
            <a:pPr marL="0" indent="0">
              <a:buNone/>
            </a:pPr>
            <a:r>
              <a:rPr lang="en-US" sz="2400" b="1" dirty="0" smtClean="0"/>
              <a:t>8</a:t>
            </a:r>
            <a:r>
              <a:rPr lang="en-US" sz="2400" b="1" dirty="0"/>
              <a:t>.   VHS Tapes / CD Discs </a:t>
            </a:r>
            <a:r>
              <a:rPr lang="en-US" sz="2400" b="1" dirty="0" smtClean="0"/>
              <a:t>  (Do Not Mark with MARKS-A-LOT)</a:t>
            </a:r>
            <a:endParaRPr lang="en-US" sz="2400" dirty="0"/>
          </a:p>
          <a:p>
            <a:pPr marL="0" indent="0">
              <a:buNone/>
            </a:pPr>
            <a:r>
              <a:rPr lang="en-US" sz="2400" b="1" dirty="0" smtClean="0"/>
              <a:t>9</a:t>
            </a:r>
            <a:r>
              <a:rPr lang="en-US" sz="2400" b="1" dirty="0"/>
              <a:t>.   Photo’s</a:t>
            </a:r>
            <a:r>
              <a:rPr lang="en-US" b="1" dirty="0"/>
              <a:t>	</a:t>
            </a:r>
            <a:endParaRPr lang="en-US" dirty="0"/>
          </a:p>
        </p:txBody>
      </p:sp>
    </p:spTree>
    <p:extLst>
      <p:ext uri="{BB962C8B-B14F-4D97-AF65-F5344CB8AC3E}">
        <p14:creationId xmlns:p14="http://schemas.microsoft.com/office/powerpoint/2010/main" val="321051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914400" y="304800"/>
            <a:ext cx="7769225" cy="6172200"/>
          </a:xfrm>
        </p:spPr>
        <p:txBody>
          <a:bodyPr/>
          <a:lstStyle/>
          <a:p>
            <a:r>
              <a:rPr lang="en-US" sz="4400" dirty="0"/>
              <a:t>Caution</a:t>
            </a:r>
          </a:p>
          <a:p>
            <a:endParaRPr lang="en-US" sz="4400" dirty="0" smtClean="0"/>
          </a:p>
          <a:p>
            <a:r>
              <a:rPr lang="en-US" sz="4400" dirty="0" smtClean="0"/>
              <a:t>Know </a:t>
            </a:r>
            <a:r>
              <a:rPr lang="en-US" sz="4400" dirty="0"/>
              <a:t>what you are dealing with</a:t>
            </a:r>
          </a:p>
          <a:p>
            <a:r>
              <a:rPr lang="en-US" sz="4400" dirty="0"/>
              <a:t>Air Purification System</a:t>
            </a:r>
          </a:p>
          <a:p>
            <a:r>
              <a:rPr lang="en-US" sz="4400" dirty="0"/>
              <a:t>Protective Clothing</a:t>
            </a:r>
          </a:p>
          <a:p>
            <a:r>
              <a:rPr lang="en-US" sz="4400" dirty="0"/>
              <a:t>Washing Hands (22 seconds)</a:t>
            </a:r>
          </a:p>
          <a:p>
            <a:pPr>
              <a:buFont typeface="Wingdings" pitchFamily="2" charset="2"/>
              <a:buNone/>
            </a:pPr>
            <a:endParaRPr lang="en-US" dirty="0"/>
          </a:p>
        </p:txBody>
      </p:sp>
    </p:spTree>
    <p:extLst>
      <p:ext uri="{BB962C8B-B14F-4D97-AF65-F5344CB8AC3E}">
        <p14:creationId xmlns:p14="http://schemas.microsoft.com/office/powerpoint/2010/main" val="1444697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9" name="Rectangle 9"/>
          <p:cNvSpPr>
            <a:spLocks noChangeArrowheads="1"/>
          </p:cNvSpPr>
          <p:nvPr/>
        </p:nvSpPr>
        <p:spPr bwMode="auto">
          <a:xfrm>
            <a:off x="1524000" y="1826696"/>
            <a:ext cx="617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00006324"/>
              </p:ext>
            </p:extLst>
          </p:nvPr>
        </p:nvGraphicFramePr>
        <p:xfrm>
          <a:off x="990600" y="304799"/>
          <a:ext cx="7239000" cy="6529463"/>
        </p:xfrm>
        <a:graphic>
          <a:graphicData uri="http://schemas.openxmlformats.org/drawingml/2006/table">
            <a:tbl>
              <a:tblPr/>
              <a:tblGrid>
                <a:gridCol w="7239000"/>
              </a:tblGrid>
              <a:tr h="339717">
                <a:tc>
                  <a:txBody>
                    <a:bodyPr/>
                    <a:lstStyle/>
                    <a:p>
                      <a:pPr algn="ctr"/>
                      <a:r>
                        <a:rPr lang="en-US" sz="1400" b="1" dirty="0" smtClean="0">
                          <a:hlinkClick r:id="rId3"/>
                        </a:rPr>
                        <a:t>EPA:                </a:t>
                      </a:r>
                      <a:r>
                        <a:rPr lang="en-US" sz="1400" dirty="0" smtClean="0">
                          <a:hlinkClick r:id="rId3"/>
                        </a:rPr>
                        <a:t>Environmental </a:t>
                      </a:r>
                      <a:r>
                        <a:rPr lang="en-US" sz="1400" dirty="0">
                          <a:hlinkClick r:id="rId3"/>
                        </a:rPr>
                        <a:t>Protection Agency</a:t>
                      </a:r>
                      <a:endParaRPr lang="en-US" sz="1400" dirty="0"/>
                    </a:p>
                  </a:txBody>
                  <a:tcPr marL="0" marR="0" marT="0" marB="0">
                    <a:lnL>
                      <a:noFill/>
                    </a:lnL>
                    <a:lnR>
                      <a:noFill/>
                    </a:lnR>
                    <a:lnB>
                      <a:noFill/>
                    </a:lnB>
                    <a:solidFill>
                      <a:srgbClr val="FFFFFF"/>
                    </a:solidFill>
                  </a:tcPr>
                </a:tc>
              </a:tr>
              <a:tr h="261493">
                <a:tc>
                  <a:txBody>
                    <a:bodyPr/>
                    <a:lstStyle/>
                    <a:p>
                      <a:pPr algn="ct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b="1" dirty="0">
                          <a:hlinkClick r:id="rId4"/>
                        </a:rPr>
                        <a:t>American Lung Association</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509572">
                <a:tc>
                  <a:txBody>
                    <a:bodyPr/>
                    <a:lstStyle/>
                    <a:p>
                      <a:pPr algn="ctr"/>
                      <a:r>
                        <a:rPr lang="en-US" sz="1400" b="1" dirty="0">
                          <a:hlinkClick r:id="rId5"/>
                        </a:rPr>
                        <a:t>AAAAI</a:t>
                      </a:r>
                      <a:r>
                        <a:rPr lang="en-US" sz="1400" b="1" dirty="0" smtClean="0">
                          <a:hlinkClick r:id="rId5"/>
                        </a:rPr>
                        <a:t>: </a:t>
                      </a:r>
                      <a:r>
                        <a:rPr lang="en-US" sz="1400" dirty="0" smtClean="0">
                          <a:hlinkClick r:id="rId5"/>
                        </a:rPr>
                        <a:t>American </a:t>
                      </a:r>
                      <a:r>
                        <a:rPr lang="en-US" sz="1400" dirty="0">
                          <a:hlinkClick r:id="rId5"/>
                        </a:rPr>
                        <a:t>Academy of Allergy Asthma &amp; Immunology</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a:hlinkClick r:id="rId6"/>
                        </a:rPr>
                        <a:t>AANMA</a:t>
                      </a:r>
                      <a:r>
                        <a:rPr lang="en-US" sz="1400" b="1" dirty="0" smtClean="0">
                          <a:hlinkClick r:id="rId6"/>
                        </a:rPr>
                        <a:t>: </a:t>
                      </a:r>
                      <a:r>
                        <a:rPr lang="en-US" sz="1400" dirty="0" smtClean="0">
                          <a:hlinkClick r:id="rId6"/>
                        </a:rPr>
                        <a:t>Allergy </a:t>
                      </a:r>
                      <a:r>
                        <a:rPr lang="en-US" sz="1400" dirty="0">
                          <a:hlinkClick r:id="rId6"/>
                        </a:rPr>
                        <a:t>&amp; Asthma Network Mothers of Asthmatics</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a:hlinkClick r:id="rId7"/>
                        </a:rPr>
                        <a:t>OSHA</a:t>
                      </a:r>
                      <a:r>
                        <a:rPr lang="en-US" sz="1400" b="1" dirty="0" smtClean="0">
                          <a:hlinkClick r:id="rId7"/>
                        </a:rPr>
                        <a:t>:        US </a:t>
                      </a:r>
                      <a:r>
                        <a:rPr lang="en-US" sz="1400" b="1" dirty="0">
                          <a:hlinkClick r:id="rId7"/>
                        </a:rPr>
                        <a:t>Department of Labor</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a:hlinkClick r:id="rId8"/>
                        </a:rPr>
                        <a:t>National Safety Council </a:t>
                      </a:r>
                      <a:r>
                        <a:rPr lang="en-US" sz="1400" b="1" dirty="0" smtClean="0">
                          <a:hlinkClick r:id="rId8"/>
                        </a:rPr>
                        <a:t> Environmental </a:t>
                      </a:r>
                      <a:r>
                        <a:rPr lang="en-US" sz="1400" b="1" dirty="0">
                          <a:hlinkClick r:id="rId8"/>
                        </a:rPr>
                        <a:t>Health Center</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509572">
                <a:tc>
                  <a:txBody>
                    <a:bodyPr/>
                    <a:lstStyle/>
                    <a:p>
                      <a:pPr algn="ctr"/>
                      <a:r>
                        <a:rPr lang="en-US" sz="1400" b="1" dirty="0">
                          <a:hlinkClick r:id="rId9"/>
                        </a:rPr>
                        <a:t>ASHRAE</a:t>
                      </a:r>
                      <a:r>
                        <a:rPr lang="en-US" sz="1400" b="1" dirty="0" smtClean="0">
                          <a:hlinkClick r:id="rId9"/>
                        </a:rPr>
                        <a:t>: </a:t>
                      </a:r>
                      <a:r>
                        <a:rPr lang="en-US" sz="1400" dirty="0" smtClean="0">
                          <a:hlinkClick r:id="rId9"/>
                        </a:rPr>
                        <a:t>American </a:t>
                      </a:r>
                      <a:r>
                        <a:rPr lang="en-US" sz="1400" dirty="0">
                          <a:hlinkClick r:id="rId9"/>
                        </a:rPr>
                        <a:t>Society of Heating, Refrigerating and Air-Conditioning Engineers, Inc.</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a:hlinkClick r:id="rId10"/>
                        </a:rPr>
                        <a:t>ACCA</a:t>
                      </a:r>
                      <a:r>
                        <a:rPr lang="en-US" sz="1400" b="1" dirty="0" smtClean="0">
                          <a:hlinkClick r:id="rId10"/>
                        </a:rPr>
                        <a:t>:   </a:t>
                      </a:r>
                      <a:r>
                        <a:rPr lang="en-US" sz="1400" dirty="0" smtClean="0">
                          <a:hlinkClick r:id="rId10"/>
                        </a:rPr>
                        <a:t>Air </a:t>
                      </a:r>
                      <a:r>
                        <a:rPr lang="en-US" sz="1400" dirty="0">
                          <a:hlinkClick r:id="rId10"/>
                        </a:rPr>
                        <a:t>Conditioning Contractors of America</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smtClean="0">
                          <a:hlinkClick r:id="rId11"/>
                        </a:rPr>
                        <a:t>ARI:      </a:t>
                      </a:r>
                      <a:r>
                        <a:rPr lang="en-US" sz="1400" dirty="0" smtClean="0">
                          <a:hlinkClick r:id="rId11"/>
                        </a:rPr>
                        <a:t>Air </a:t>
                      </a:r>
                      <a:r>
                        <a:rPr lang="en-US" sz="1400" dirty="0">
                          <a:hlinkClick r:id="rId11"/>
                        </a:rPr>
                        <a:t>Conditioning &amp; Refrigeration Institute</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en-US" sz="1400" b="1" dirty="0">
                          <a:hlinkClick r:id="rId12"/>
                        </a:rPr>
                        <a:t>NADCA</a:t>
                      </a:r>
                      <a:r>
                        <a:rPr lang="en-US" sz="1400" b="1" dirty="0" smtClean="0">
                          <a:hlinkClick r:id="rId12"/>
                        </a:rPr>
                        <a:t>: </a:t>
                      </a:r>
                      <a:r>
                        <a:rPr lang="en-US" sz="1400" dirty="0" smtClean="0">
                          <a:hlinkClick r:id="rId12"/>
                        </a:rPr>
                        <a:t>National </a:t>
                      </a:r>
                      <a:r>
                        <a:rPr lang="en-US" sz="1400" dirty="0">
                          <a:hlinkClick r:id="rId12"/>
                        </a:rPr>
                        <a:t>Air Duct Cleaners Association</a:t>
                      </a:r>
                      <a:endParaRPr lang="en-US" sz="1400" dirty="0"/>
                    </a:p>
                  </a:txBody>
                  <a:tcPr marL="0" marR="0" marT="0" marB="0">
                    <a:lnL>
                      <a:noFill/>
                    </a:lnL>
                    <a:lnR>
                      <a:noFill/>
                    </a:lnR>
                    <a:lnT>
                      <a:noFill/>
                    </a:lnT>
                    <a:lnB>
                      <a:noFill/>
                    </a:lnB>
                    <a:solidFill>
                      <a:srgbClr val="FFFFFF"/>
                    </a:solidFill>
                  </a:tcPr>
                </a:tc>
              </a:tr>
              <a:tr h="253109">
                <a:tc>
                  <a:txBody>
                    <a:bodyPr/>
                    <a:lstStyle/>
                    <a:p>
                      <a:pPr algn="ctr"/>
                      <a:r>
                        <a:rPr lang="en-US" sz="1400" dirty="0"/>
                        <a:t> </a:t>
                      </a:r>
                    </a:p>
                  </a:txBody>
                  <a:tcPr marL="0" marR="0" marT="0" marB="0">
                    <a:lnL>
                      <a:noFill/>
                    </a:lnL>
                    <a:lnR>
                      <a:noFill/>
                    </a:lnR>
                    <a:lnT>
                      <a:noFill/>
                    </a:lnT>
                    <a:lnB>
                      <a:noFill/>
                    </a:lnB>
                    <a:solidFill>
                      <a:srgbClr val="FFFFFF"/>
                    </a:solidFill>
                  </a:tcPr>
                </a:tc>
              </a:tr>
              <a:tr h="339717">
                <a:tc>
                  <a:txBody>
                    <a:bodyPr/>
                    <a:lstStyle/>
                    <a:p>
                      <a:pPr algn="ctr"/>
                      <a:r>
                        <a:rPr lang="fr-FR" sz="1400" b="1" dirty="0">
                          <a:hlinkClick r:id="rId13"/>
                        </a:rPr>
                        <a:t>NAFA</a:t>
                      </a:r>
                      <a:r>
                        <a:rPr lang="fr-FR" sz="1400" b="1" dirty="0" smtClean="0">
                          <a:hlinkClick r:id="rId13"/>
                        </a:rPr>
                        <a:t>:   </a:t>
                      </a:r>
                      <a:r>
                        <a:rPr lang="fr-FR" sz="1400" dirty="0" smtClean="0">
                          <a:hlinkClick r:id="rId13"/>
                        </a:rPr>
                        <a:t>National </a:t>
                      </a:r>
                      <a:r>
                        <a:rPr lang="fr-FR" sz="1400" dirty="0">
                          <a:hlinkClick r:id="rId13"/>
                        </a:rPr>
                        <a:t>Air Filtration Association</a:t>
                      </a:r>
                      <a:r>
                        <a:rPr lang="fr-FR" sz="1400" dirty="0"/>
                        <a:t> </a:t>
                      </a: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148173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t>BLOOD BORNE PATHOGENS</a:t>
            </a:r>
          </a:p>
        </p:txBody>
      </p:sp>
      <p:sp>
        <p:nvSpPr>
          <p:cNvPr id="109571" name="Rectangle 3"/>
          <p:cNvSpPr>
            <a:spLocks noGrp="1" noChangeArrowheads="1"/>
          </p:cNvSpPr>
          <p:nvPr>
            <p:ph type="body" idx="1"/>
          </p:nvPr>
        </p:nvSpPr>
        <p:spPr/>
        <p:txBody>
          <a:bodyPr/>
          <a:lstStyle/>
          <a:p>
            <a:pPr>
              <a:lnSpc>
                <a:spcPct val="90000"/>
              </a:lnSpc>
            </a:pPr>
            <a:r>
              <a:rPr lang="en-US" sz="2400" dirty="0"/>
              <a:t>AIDS </a:t>
            </a:r>
            <a:r>
              <a:rPr lang="en-US" sz="2000" dirty="0"/>
              <a:t>virus will die in 2 to 6 hours</a:t>
            </a:r>
          </a:p>
          <a:p>
            <a:pPr>
              <a:lnSpc>
                <a:spcPct val="90000"/>
              </a:lnSpc>
            </a:pPr>
            <a:r>
              <a:rPr lang="en-US" sz="2400" dirty="0"/>
              <a:t>HEPATITIS </a:t>
            </a:r>
            <a:r>
              <a:rPr lang="en-US" dirty="0"/>
              <a:t>NEVER DIES</a:t>
            </a:r>
            <a:endParaRPr lang="en-US" sz="2400" dirty="0"/>
          </a:p>
          <a:p>
            <a:pPr>
              <a:lnSpc>
                <a:spcPct val="90000"/>
              </a:lnSpc>
            </a:pPr>
            <a:r>
              <a:rPr lang="en-US" sz="2400" dirty="0"/>
              <a:t>HEPATITIS SHOTS</a:t>
            </a:r>
          </a:p>
          <a:p>
            <a:pPr>
              <a:lnSpc>
                <a:spcPct val="90000"/>
              </a:lnSpc>
            </a:pPr>
            <a:r>
              <a:rPr lang="en-US" sz="2400" dirty="0" smtClean="0"/>
              <a:t>TITER </a:t>
            </a:r>
            <a:r>
              <a:rPr lang="en-US" sz="2400" dirty="0"/>
              <a:t>TEST FOR VERIFICATION</a:t>
            </a:r>
          </a:p>
          <a:p>
            <a:pPr>
              <a:lnSpc>
                <a:spcPct val="90000"/>
              </a:lnSpc>
            </a:pPr>
            <a:r>
              <a:rPr lang="en-US" sz="2400" dirty="0"/>
              <a:t>TUBERCULOSIS</a:t>
            </a:r>
          </a:p>
          <a:p>
            <a:pPr>
              <a:lnSpc>
                <a:spcPct val="90000"/>
              </a:lnSpc>
            </a:pPr>
            <a:r>
              <a:rPr lang="en-US" sz="2400" dirty="0"/>
              <a:t>10% BLEACH WATER</a:t>
            </a:r>
          </a:p>
        </p:txBody>
      </p:sp>
      <p:pic>
        <p:nvPicPr>
          <p:cNvPr id="109572" name="Picture 4" descr="MPj04373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352800"/>
            <a:ext cx="263048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80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09570"/>
                                        </p:tgtEl>
                                      </p:cBhvr>
                                    </p:animEffect>
                                    <p:animScale>
                                      <p:cBhvr>
                                        <p:cTn id="7" dur="250" autoRev="1" fill="hold"/>
                                        <p:tgtEl>
                                          <p:spTgt spid="1095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solidFill>
                  <a:srgbClr val="FF0000"/>
                </a:solidFill>
              </a:rPr>
              <a:t>D</a:t>
            </a:r>
            <a:r>
              <a:rPr lang="en-US">
                <a:solidFill>
                  <a:srgbClr val="351AFC"/>
                </a:solidFill>
              </a:rPr>
              <a:t>N</a:t>
            </a:r>
            <a:r>
              <a:rPr lang="en-US">
                <a:solidFill>
                  <a:srgbClr val="34E630"/>
                </a:solidFill>
              </a:rPr>
              <a:t>A </a:t>
            </a:r>
            <a:r>
              <a:rPr lang="en-US">
                <a:solidFill>
                  <a:srgbClr val="F4F422"/>
                </a:solidFill>
              </a:rPr>
              <a:t>EVIDENCE</a:t>
            </a:r>
            <a:endParaRPr lang="en-US">
              <a:solidFill>
                <a:srgbClr val="FF0000"/>
              </a:solidFill>
            </a:endParaRPr>
          </a:p>
        </p:txBody>
      </p:sp>
      <p:sp>
        <p:nvSpPr>
          <p:cNvPr id="111619" name="Rectangle 3"/>
          <p:cNvSpPr>
            <a:spLocks noGrp="1" noChangeArrowheads="1"/>
          </p:cNvSpPr>
          <p:nvPr>
            <p:ph type="body" sz="half" idx="1"/>
          </p:nvPr>
        </p:nvSpPr>
        <p:spPr>
          <a:xfrm>
            <a:off x="457200" y="1600200"/>
            <a:ext cx="4038600" cy="4876800"/>
          </a:xfrm>
        </p:spPr>
        <p:txBody>
          <a:bodyPr/>
          <a:lstStyle/>
          <a:p>
            <a:r>
              <a:rPr lang="en-US" sz="2800">
                <a:solidFill>
                  <a:srgbClr val="FF0000"/>
                </a:solidFill>
              </a:rPr>
              <a:t>Any piece of evidence may have DNA possibilities</a:t>
            </a:r>
          </a:p>
          <a:p>
            <a:r>
              <a:rPr lang="en-US" sz="2800">
                <a:solidFill>
                  <a:srgbClr val="351AFC"/>
                </a:solidFill>
              </a:rPr>
              <a:t>Freeze	???? </a:t>
            </a:r>
          </a:p>
          <a:p>
            <a:r>
              <a:rPr lang="en-US" sz="2800">
                <a:solidFill>
                  <a:srgbClr val="351AFC"/>
                </a:solidFill>
              </a:rPr>
              <a:t>If you receive it wet</a:t>
            </a:r>
          </a:p>
          <a:p>
            <a:r>
              <a:rPr lang="en-US" sz="2800">
                <a:solidFill>
                  <a:srgbClr val="351AFC"/>
                </a:solidFill>
              </a:rPr>
              <a:t>Store it wet</a:t>
            </a:r>
          </a:p>
          <a:p>
            <a:r>
              <a:rPr lang="en-US" sz="2800">
                <a:solidFill>
                  <a:srgbClr val="351AFC"/>
                </a:solidFill>
              </a:rPr>
              <a:t>If received dry</a:t>
            </a:r>
          </a:p>
          <a:p>
            <a:r>
              <a:rPr lang="en-US" sz="2800">
                <a:solidFill>
                  <a:srgbClr val="351AFC"/>
                </a:solidFill>
              </a:rPr>
              <a:t>Store dry.</a:t>
            </a:r>
          </a:p>
          <a:p>
            <a:r>
              <a:rPr lang="en-US" sz="2800"/>
              <a:t>Always package appropriately</a:t>
            </a:r>
          </a:p>
        </p:txBody>
      </p:sp>
      <p:pic>
        <p:nvPicPr>
          <p:cNvPr id="111620" name="Picture 4" descr="j0280748[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20508347">
            <a:off x="4572000" y="1533525"/>
            <a:ext cx="4572000" cy="429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5349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lstStyle/>
          <a:p>
            <a:r>
              <a:rPr lang="en-US">
                <a:latin typeface="Times New Roman" pitchFamily="18" charset="0"/>
              </a:rPr>
              <a:t>DRUGS</a:t>
            </a:r>
          </a:p>
        </p:txBody>
      </p:sp>
      <p:pic>
        <p:nvPicPr>
          <p:cNvPr id="117767" name="Picture 7" descr="MVC-003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219851">
            <a:off x="373063" y="1289050"/>
            <a:ext cx="4171950" cy="55626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6" name="Rectangle 6"/>
          <p:cNvSpPr>
            <a:spLocks noGrp="1" noChangeArrowheads="1"/>
          </p:cNvSpPr>
          <p:nvPr>
            <p:ph type="body" sz="half" idx="2"/>
          </p:nvPr>
        </p:nvSpPr>
        <p:spPr/>
        <p:txBody>
          <a:bodyPr/>
          <a:lstStyle/>
          <a:p>
            <a:pPr>
              <a:lnSpc>
                <a:spcPct val="80000"/>
              </a:lnSpc>
            </a:pPr>
            <a:r>
              <a:rPr lang="en-US" sz="2400">
                <a:solidFill>
                  <a:srgbClr val="000000"/>
                </a:solidFill>
                <a:latin typeface="Times New Roman" pitchFamily="18" charset="0"/>
              </a:rPr>
              <a:t>Plastic must be 4 mil thick or thicker</a:t>
            </a:r>
          </a:p>
          <a:p>
            <a:pPr>
              <a:lnSpc>
                <a:spcPct val="80000"/>
              </a:lnSpc>
            </a:pPr>
            <a:r>
              <a:rPr lang="en-US" sz="2400">
                <a:solidFill>
                  <a:srgbClr val="000000"/>
                </a:solidFill>
                <a:latin typeface="Times New Roman" pitchFamily="18" charset="0"/>
              </a:rPr>
              <a:t>Accurate counts &amp; weights</a:t>
            </a:r>
          </a:p>
          <a:p>
            <a:pPr>
              <a:lnSpc>
                <a:spcPct val="80000"/>
              </a:lnSpc>
            </a:pPr>
            <a:r>
              <a:rPr lang="en-US" sz="2400">
                <a:solidFill>
                  <a:srgbClr val="000000"/>
                </a:solidFill>
                <a:latin typeface="Times New Roman" pitchFamily="18" charset="0"/>
              </a:rPr>
              <a:t>Sealed Dated &amp; Initialed by submitting officer</a:t>
            </a:r>
          </a:p>
          <a:p>
            <a:pPr>
              <a:lnSpc>
                <a:spcPct val="80000"/>
              </a:lnSpc>
            </a:pPr>
            <a:r>
              <a:rPr lang="en-US" sz="2400">
                <a:solidFill>
                  <a:srgbClr val="000000"/>
                </a:solidFill>
                <a:latin typeface="Times New Roman" pitchFamily="18" charset="0"/>
              </a:rPr>
              <a:t>Date Received &amp; Initialed by YOU</a:t>
            </a:r>
          </a:p>
          <a:p>
            <a:pPr>
              <a:lnSpc>
                <a:spcPct val="80000"/>
              </a:lnSpc>
            </a:pPr>
            <a:r>
              <a:rPr lang="en-US" sz="2400">
                <a:solidFill>
                  <a:srgbClr val="000000"/>
                </a:solidFill>
                <a:latin typeface="Times New Roman" pitchFamily="18" charset="0"/>
              </a:rPr>
              <a:t>Restricted Access</a:t>
            </a:r>
          </a:p>
          <a:p>
            <a:pPr>
              <a:lnSpc>
                <a:spcPct val="80000"/>
              </a:lnSpc>
            </a:pPr>
            <a:r>
              <a:rPr lang="en-US" sz="2400">
                <a:solidFill>
                  <a:srgbClr val="000000"/>
                </a:solidFill>
                <a:latin typeface="Times New Roman" pitchFamily="18" charset="0"/>
              </a:rPr>
              <a:t>Court Orders or Written Procedures  </a:t>
            </a:r>
          </a:p>
          <a:p>
            <a:pPr>
              <a:lnSpc>
                <a:spcPct val="80000"/>
              </a:lnSpc>
            </a:pPr>
            <a:r>
              <a:rPr lang="en-US" sz="2400">
                <a:solidFill>
                  <a:srgbClr val="000000"/>
                </a:solidFill>
                <a:latin typeface="Times New Roman" pitchFamily="18" charset="0"/>
              </a:rPr>
              <a:t>Health &amp; Safety Code</a:t>
            </a:r>
          </a:p>
        </p:txBody>
      </p:sp>
      <p:sp>
        <p:nvSpPr>
          <p:cNvPr id="117768" name="Text Box 8"/>
          <p:cNvSpPr txBox="1">
            <a:spLocks noChangeArrowheads="1"/>
          </p:cNvSpPr>
          <p:nvPr/>
        </p:nvSpPr>
        <p:spPr bwMode="auto">
          <a:xfrm>
            <a:off x="3565525" y="2165350"/>
            <a:ext cx="9444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0000"/>
                </a:solidFill>
              </a:rPr>
              <a:t>KD</a:t>
            </a:r>
          </a:p>
          <a:p>
            <a:r>
              <a:rPr lang="en-US" dirty="0" smtClean="0">
                <a:solidFill>
                  <a:srgbClr val="FF0000"/>
                </a:solidFill>
              </a:rPr>
              <a:t>030711</a:t>
            </a:r>
            <a:endParaRPr lang="en-US" dirty="0">
              <a:solidFill>
                <a:srgbClr val="FF0000"/>
              </a:solidFill>
            </a:endParaRPr>
          </a:p>
        </p:txBody>
      </p:sp>
    </p:spTree>
    <p:extLst>
      <p:ext uri="{BB962C8B-B14F-4D97-AF65-F5344CB8AC3E}">
        <p14:creationId xmlns:p14="http://schemas.microsoft.com/office/powerpoint/2010/main" val="1132177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atin typeface="Times New Roman" pitchFamily="18" charset="0"/>
              </a:rPr>
              <a:t>ASPERGILLUS</a:t>
            </a:r>
          </a:p>
        </p:txBody>
      </p:sp>
      <p:sp>
        <p:nvSpPr>
          <p:cNvPr id="126979" name="Rectangle 3"/>
          <p:cNvSpPr>
            <a:spLocks noGrp="1" noChangeArrowheads="1"/>
          </p:cNvSpPr>
          <p:nvPr>
            <p:ph type="body" sz="half" idx="1"/>
          </p:nvPr>
        </p:nvSpPr>
        <p:spPr>
          <a:xfrm>
            <a:off x="228600" y="1143000"/>
            <a:ext cx="8610600" cy="5486400"/>
          </a:xfrm>
        </p:spPr>
        <p:txBody>
          <a:bodyPr/>
          <a:lstStyle/>
          <a:p>
            <a:pPr>
              <a:lnSpc>
                <a:spcPct val="90000"/>
              </a:lnSpc>
            </a:pPr>
            <a:r>
              <a:rPr lang="en-US" sz="2000" dirty="0">
                <a:latin typeface="Times New Roman" pitchFamily="18" charset="0"/>
              </a:rPr>
              <a:t>Marihuana white mold</a:t>
            </a:r>
          </a:p>
          <a:p>
            <a:pPr>
              <a:lnSpc>
                <a:spcPct val="90000"/>
              </a:lnSpc>
            </a:pPr>
            <a:r>
              <a:rPr lang="en-US" sz="2000" dirty="0">
                <a:latin typeface="Times New Roman" pitchFamily="18" charset="0"/>
              </a:rPr>
              <a:t>Compost Bends </a:t>
            </a:r>
          </a:p>
          <a:p>
            <a:pPr>
              <a:lnSpc>
                <a:spcPct val="90000"/>
              </a:lnSpc>
            </a:pPr>
            <a:r>
              <a:rPr lang="en-US" sz="2000" dirty="0" smtClean="0">
                <a:latin typeface="Times New Roman" pitchFamily="18" charset="0"/>
              </a:rPr>
              <a:t>Google It</a:t>
            </a:r>
            <a:endParaRPr lang="en-US" sz="2000" dirty="0">
              <a:latin typeface="Times New Roman" pitchFamily="18" charset="0"/>
            </a:endParaRPr>
          </a:p>
          <a:p>
            <a:pPr>
              <a:lnSpc>
                <a:spcPct val="90000"/>
              </a:lnSpc>
              <a:buFont typeface="Times New Roman" pitchFamily="18" charset="0"/>
              <a:buNone/>
            </a:pPr>
            <a:r>
              <a:rPr lang="en-US" sz="2000" dirty="0" smtClean="0"/>
              <a:t>	</a:t>
            </a:r>
            <a:r>
              <a:rPr lang="en-US" sz="2000" dirty="0" err="1" smtClean="0"/>
              <a:t>Aspergillosis</a:t>
            </a:r>
            <a:r>
              <a:rPr lang="en-US" sz="2000" dirty="0" smtClean="0"/>
              <a:t> </a:t>
            </a:r>
            <a:r>
              <a:rPr lang="en-US" sz="2000" dirty="0"/>
              <a:t>is disease cause by </a:t>
            </a:r>
            <a:r>
              <a:rPr lang="en-US" sz="2000" i="1" dirty="0" err="1"/>
              <a:t>Aspergillus</a:t>
            </a:r>
            <a:r>
              <a:rPr lang="en-US" sz="2000" dirty="0"/>
              <a:t>. There are many different kinds of </a:t>
            </a:r>
            <a:r>
              <a:rPr lang="en-US" sz="2000" dirty="0" err="1"/>
              <a:t>aspergillosis</a:t>
            </a:r>
            <a:r>
              <a:rPr lang="en-US" sz="2000" dirty="0"/>
              <a:t>. One kind is allergic </a:t>
            </a:r>
            <a:r>
              <a:rPr lang="en-US" sz="2000" dirty="0" err="1"/>
              <a:t>bronchopulmonary</a:t>
            </a:r>
            <a:r>
              <a:rPr lang="en-US" sz="2000" dirty="0"/>
              <a:t> </a:t>
            </a:r>
            <a:r>
              <a:rPr lang="en-US" sz="2000" dirty="0" err="1"/>
              <a:t>aspergillosis</a:t>
            </a:r>
            <a:r>
              <a:rPr lang="en-US" sz="2000" dirty="0"/>
              <a:t> (also called ABPA), a condition where the fungus causes allergic respiratory symptoms, such as wheezing and coughing, but does not actually invade and destroy tissue. Another kind of </a:t>
            </a:r>
            <a:r>
              <a:rPr lang="en-US" sz="2000" dirty="0" err="1"/>
              <a:t>aspergillosis</a:t>
            </a:r>
            <a:r>
              <a:rPr lang="en-US" sz="2000" dirty="0"/>
              <a:t> is invasive </a:t>
            </a:r>
            <a:r>
              <a:rPr lang="en-US" sz="2000" dirty="0" err="1"/>
              <a:t>aspergillosis</a:t>
            </a:r>
            <a:r>
              <a:rPr lang="en-US" sz="2000" dirty="0"/>
              <a:t>, a disease that usually affects people with immune system problems. In this condition, the fungus invades and damages tissues in the body. Invasive </a:t>
            </a:r>
            <a:r>
              <a:rPr lang="en-US" sz="2000" dirty="0" err="1"/>
              <a:t>aspergillosis</a:t>
            </a:r>
            <a:r>
              <a:rPr lang="en-US" sz="2000" dirty="0"/>
              <a:t> most commonly affects the lungs, but can also cause infection in many other organs and can spread throughout the body. </a:t>
            </a:r>
          </a:p>
          <a:p>
            <a:pPr>
              <a:lnSpc>
                <a:spcPct val="90000"/>
              </a:lnSpc>
              <a:buFont typeface="Times New Roman" pitchFamily="18" charset="0"/>
              <a:buNone/>
            </a:pPr>
            <a:r>
              <a:rPr lang="en-US" sz="2000" dirty="0">
                <a:hlinkClick r:id="rId3"/>
              </a:rPr>
              <a:t>www.cdc.gov</a:t>
            </a:r>
            <a:r>
              <a:rPr lang="en-US" sz="2000" dirty="0"/>
              <a:t>              Center for Disease</a:t>
            </a:r>
          </a:p>
        </p:txBody>
      </p:sp>
    </p:spTree>
    <p:extLst>
      <p:ext uri="{BB962C8B-B14F-4D97-AF65-F5344CB8AC3E}">
        <p14:creationId xmlns:p14="http://schemas.microsoft.com/office/powerpoint/2010/main" val="3283880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85800" y="228601"/>
            <a:ext cx="7772400" cy="5181600"/>
          </a:xfrm>
        </p:spPr>
        <p:txBody>
          <a:bodyPr/>
          <a:lstStyle/>
          <a:p>
            <a:r>
              <a:rPr lang="en-US" dirty="0" smtClean="0"/>
              <a:t>ASPERGILLUS</a:t>
            </a:r>
            <a:br>
              <a:rPr lang="en-US" dirty="0" smtClean="0"/>
            </a:br>
            <a:r>
              <a:rPr lang="en-US" dirty="0"/>
              <a:t/>
            </a:r>
            <a:br>
              <a:rPr lang="en-US" dirty="0"/>
            </a:br>
            <a:r>
              <a:rPr lang="en-US" dirty="0"/>
              <a:t>Part 1: What Is </a:t>
            </a:r>
            <a:r>
              <a:rPr lang="en-US" dirty="0" err="1"/>
              <a:t>Aspergillus</a:t>
            </a:r>
            <a:r>
              <a:rPr lang="en-US" dirty="0" smtClean="0"/>
              <a:t>?</a:t>
            </a:r>
            <a:br>
              <a:rPr lang="en-US" dirty="0" smtClean="0"/>
            </a:br>
            <a:r>
              <a:rPr lang="en-US" dirty="0"/>
              <a:t/>
            </a:r>
            <a:br>
              <a:rPr lang="en-US" dirty="0"/>
            </a:br>
            <a:r>
              <a:rPr lang="en-US" dirty="0"/>
              <a:t>By Nancy E. Master</a:t>
            </a:r>
          </a:p>
        </p:txBody>
      </p:sp>
    </p:spTree>
    <p:extLst>
      <p:ext uri="{BB962C8B-B14F-4D97-AF65-F5344CB8AC3E}">
        <p14:creationId xmlns:p14="http://schemas.microsoft.com/office/powerpoint/2010/main" val="379185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latin typeface="Times New Roman" pitchFamily="18" charset="0"/>
              </a:rPr>
              <a:t>Chain of Custody</a:t>
            </a:r>
          </a:p>
        </p:txBody>
      </p:sp>
      <p:sp>
        <p:nvSpPr>
          <p:cNvPr id="40963" name="Rectangle 3"/>
          <p:cNvSpPr>
            <a:spLocks noGrp="1" noChangeArrowheads="1"/>
          </p:cNvSpPr>
          <p:nvPr>
            <p:ph idx="1"/>
          </p:nvPr>
        </p:nvSpPr>
        <p:spPr/>
        <p:txBody>
          <a:bodyPr/>
          <a:lstStyle/>
          <a:p>
            <a:endParaRPr lang="en-US" sz="2400"/>
          </a:p>
          <a:p>
            <a:r>
              <a:rPr lang="en-US" sz="2400">
                <a:latin typeface="Times New Roman" pitchFamily="18" charset="0"/>
              </a:rPr>
              <a:t>Black’s Law Dictionary defines Chain of Custody as:</a:t>
            </a:r>
          </a:p>
          <a:p>
            <a:pPr>
              <a:buFontTx/>
              <a:buNone/>
            </a:pPr>
            <a:endParaRPr lang="en-US" sz="2400">
              <a:latin typeface="Times New Roman" pitchFamily="18" charset="0"/>
            </a:endParaRPr>
          </a:p>
          <a:p>
            <a:r>
              <a:rPr lang="en-US" sz="2400">
                <a:latin typeface="Times New Roman" pitchFamily="18" charset="0"/>
              </a:rPr>
              <a:t>In, evidence, the one who offers real evidence, such as narcotics in a trial of a drug case. Must account for the custody of the evidence from the moment in which it reaches his custody until the moment in which it is offered in evidence, and such evidence goes to weight not admissibility of evidence. </a:t>
            </a:r>
          </a:p>
          <a:p>
            <a:pPr>
              <a:buFontTx/>
              <a:buNone/>
            </a:pPr>
            <a:endParaRPr lang="en-US" sz="2400">
              <a:latin typeface="Times New Roman" pitchFamily="18" charset="0"/>
            </a:endParaRPr>
          </a:p>
          <a:p>
            <a:endParaRPr lang="en-US" sz="2400"/>
          </a:p>
        </p:txBody>
      </p:sp>
    </p:spTree>
    <p:extLst>
      <p:ext uri="{BB962C8B-B14F-4D97-AF65-F5344CB8AC3E}">
        <p14:creationId xmlns:p14="http://schemas.microsoft.com/office/powerpoint/2010/main" val="2821082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1000"/>
                                        <p:tgtEl>
                                          <p:spTgt spid="40963">
                                            <p:txEl>
                                              <p:pRg st="1" end="1"/>
                                            </p:txEl>
                                          </p:spTgt>
                                        </p:tgtEl>
                                      </p:cBhvr>
                                    </p:animEffect>
                                    <p:anim calcmode="lin" valueType="num">
                                      <p:cBhvr>
                                        <p:cTn id="8"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3">
                                            <p:txEl>
                                              <p:pRg st="3" end="3"/>
                                            </p:txEl>
                                          </p:spTgt>
                                        </p:tgtEl>
                                        <p:attrNameLst>
                                          <p:attrName>style.visibility</p:attrName>
                                        </p:attrNameLst>
                                      </p:cBhvr>
                                      <p:to>
                                        <p:strVal val="visible"/>
                                      </p:to>
                                    </p:set>
                                    <p:animEffect transition="in" filter="fade">
                                      <p:cBhvr>
                                        <p:cTn id="14" dur="1000"/>
                                        <p:tgtEl>
                                          <p:spTgt spid="40963">
                                            <p:txEl>
                                              <p:pRg st="3" end="3"/>
                                            </p:txEl>
                                          </p:spTgt>
                                        </p:tgtEl>
                                      </p:cBhvr>
                                    </p:animEffect>
                                    <p:anim calcmode="lin" valueType="num">
                                      <p:cBhvr>
                                        <p:cTn id="15"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Is An Audit</a:t>
            </a:r>
          </a:p>
        </p:txBody>
      </p:sp>
      <p:sp>
        <p:nvSpPr>
          <p:cNvPr id="3075" name="Rectangle 3"/>
          <p:cNvSpPr>
            <a:spLocks noGrp="1" noChangeArrowheads="1"/>
          </p:cNvSpPr>
          <p:nvPr>
            <p:ph type="body" idx="1"/>
          </p:nvPr>
        </p:nvSpPr>
        <p:spPr/>
        <p:txBody>
          <a:bodyPr/>
          <a:lstStyle/>
          <a:p>
            <a:pPr>
              <a:buFontTx/>
              <a:buNone/>
            </a:pPr>
            <a:r>
              <a:rPr lang="en-US" dirty="0"/>
              <a:t>   </a:t>
            </a:r>
            <a:r>
              <a:rPr lang="en-US" sz="4000" dirty="0"/>
              <a:t>An audit of the Property &amp; Evidence room is an impartial review of the policies, procedures, and actions of an operation to determine whether or not they meet the recognized standards and the agency’s own policies.</a:t>
            </a:r>
          </a:p>
        </p:txBody>
      </p:sp>
    </p:spTree>
    <p:extLst>
      <p:ext uri="{BB962C8B-B14F-4D97-AF65-F5344CB8AC3E}">
        <p14:creationId xmlns:p14="http://schemas.microsoft.com/office/powerpoint/2010/main" val="2305447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3074"/>
                                        </p:tgtEl>
                                      </p:cBhvr>
                                    </p:animEffect>
                                    <p:animScale>
                                      <p:cBhvr>
                                        <p:cTn id="7"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3400"/>
            <a:ext cx="8229600" cy="2514600"/>
          </a:xfrm>
        </p:spPr>
        <p:txBody>
          <a:bodyPr/>
          <a:lstStyle/>
          <a:p>
            <a:r>
              <a:rPr lang="en-US"/>
              <a:t>What are the benefits of having an </a:t>
            </a:r>
            <a:br>
              <a:rPr lang="en-US"/>
            </a:br>
            <a:r>
              <a:rPr lang="en-US"/>
              <a:t>Audit be done periodically by an outside person or agency? </a:t>
            </a:r>
          </a:p>
        </p:txBody>
      </p:sp>
      <p:sp>
        <p:nvSpPr>
          <p:cNvPr id="43011" name="Rectangle 3"/>
          <p:cNvSpPr>
            <a:spLocks noGrp="1" noChangeArrowheads="1"/>
          </p:cNvSpPr>
          <p:nvPr>
            <p:ph type="body" idx="1"/>
          </p:nvPr>
        </p:nvSpPr>
        <p:spPr>
          <a:xfrm>
            <a:off x="457200" y="2981325"/>
            <a:ext cx="8229600" cy="3149600"/>
          </a:xfrm>
        </p:spPr>
        <p:txBody>
          <a:bodyPr>
            <a:normAutofit lnSpcReduction="10000"/>
          </a:bodyPr>
          <a:lstStyle/>
          <a:p>
            <a:pPr>
              <a:buFont typeface="Wingdings" pitchFamily="2" charset="2"/>
              <a:buNone/>
            </a:pPr>
            <a:r>
              <a:rPr lang="en-US"/>
              <a:t>	</a:t>
            </a:r>
          </a:p>
          <a:p>
            <a:pPr>
              <a:buFont typeface="Wingdings" pitchFamily="2" charset="2"/>
              <a:buNone/>
            </a:pPr>
            <a:r>
              <a:rPr lang="en-US"/>
              <a:t>	An external audit performed by </a:t>
            </a:r>
          </a:p>
          <a:p>
            <a:pPr>
              <a:buFont typeface="Wingdings" pitchFamily="2" charset="2"/>
              <a:buNone/>
            </a:pPr>
            <a:r>
              <a:rPr lang="en-US"/>
              <a:t>	non-employees of the agency avoids internal politics and provides a level of independence that cannot be obtained from an internal audit.</a:t>
            </a:r>
          </a:p>
        </p:txBody>
      </p:sp>
    </p:spTree>
    <p:extLst>
      <p:ext uri="{BB962C8B-B14F-4D97-AF65-F5344CB8AC3E}">
        <p14:creationId xmlns:p14="http://schemas.microsoft.com/office/powerpoint/2010/main" val="2478659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762000" y="2286000"/>
            <a:ext cx="7696200" cy="914400"/>
          </a:xfrm>
        </p:spPr>
        <p:txBody>
          <a:bodyPr>
            <a:normAutofit fontScale="90000"/>
          </a:bodyPr>
          <a:lstStyle/>
          <a:p>
            <a:r>
              <a:rPr lang="en-US" sz="4800"/>
              <a:t>An inside audit should be done by what department within the agency?</a:t>
            </a:r>
          </a:p>
        </p:txBody>
      </p:sp>
      <p:sp>
        <p:nvSpPr>
          <p:cNvPr id="44037" name="Rectangle 5"/>
          <p:cNvSpPr>
            <a:spLocks noGrp="1" noChangeArrowheads="1"/>
          </p:cNvSpPr>
          <p:nvPr>
            <p:ph type="subTitle" idx="1"/>
          </p:nvPr>
        </p:nvSpPr>
        <p:spPr/>
        <p:txBody>
          <a:bodyPr>
            <a:normAutofit fontScale="92500" lnSpcReduction="10000"/>
          </a:bodyPr>
          <a:lstStyle/>
          <a:p>
            <a:r>
              <a:rPr lang="en-US"/>
              <a:t>An internal audit should be conducted by a person(s) or unit that does not have responsibilities within the evidence operation.</a:t>
            </a:r>
          </a:p>
        </p:txBody>
      </p:sp>
    </p:spTree>
    <p:extLst>
      <p:ext uri="{BB962C8B-B14F-4D97-AF65-F5344CB8AC3E}">
        <p14:creationId xmlns:p14="http://schemas.microsoft.com/office/powerpoint/2010/main" val="106490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US" sz="4000"/>
              <a:t>What is an Inventory of the Property and Evidence Section?</a:t>
            </a:r>
          </a:p>
        </p:txBody>
      </p:sp>
      <p:sp>
        <p:nvSpPr>
          <p:cNvPr id="92163" name="Rectangle 3"/>
          <p:cNvSpPr>
            <a:spLocks noGrp="1" noChangeArrowheads="1"/>
          </p:cNvSpPr>
          <p:nvPr>
            <p:ph type="body" idx="1"/>
          </p:nvPr>
        </p:nvSpPr>
        <p:spPr/>
        <p:txBody>
          <a:bodyPr/>
          <a:lstStyle/>
          <a:p>
            <a:pPr>
              <a:buFont typeface="Wingdings" pitchFamily="2" charset="2"/>
              <a:buNone/>
            </a:pPr>
            <a:r>
              <a:rPr lang="en-US"/>
              <a:t>	</a:t>
            </a:r>
            <a:r>
              <a:rPr lang="en-US" sz="4000"/>
              <a:t>An inventory of the Property and Evidence section will provide accountability of all items submitted to the care, custody and control of the department.</a:t>
            </a:r>
          </a:p>
        </p:txBody>
      </p:sp>
    </p:spTree>
    <p:extLst>
      <p:ext uri="{BB962C8B-B14F-4D97-AF65-F5344CB8AC3E}">
        <p14:creationId xmlns:p14="http://schemas.microsoft.com/office/powerpoint/2010/main" val="174500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2389188"/>
          </a:xfrm>
        </p:spPr>
        <p:txBody>
          <a:bodyPr/>
          <a:lstStyle/>
          <a:p>
            <a:r>
              <a:rPr lang="en-US" sz="4000" b="1"/>
              <a:t>Will an Inventory of the Property </a:t>
            </a:r>
            <a:br>
              <a:rPr lang="en-US" sz="4000" b="1"/>
            </a:br>
            <a:r>
              <a:rPr lang="en-US" sz="4000" b="1"/>
              <a:t/>
            </a:r>
            <a:br>
              <a:rPr lang="en-US" sz="4000" b="1"/>
            </a:br>
            <a:r>
              <a:rPr lang="en-US" sz="4000" b="1"/>
              <a:t>Room help in the purging process?</a:t>
            </a:r>
          </a:p>
        </p:txBody>
      </p:sp>
      <p:sp>
        <p:nvSpPr>
          <p:cNvPr id="95235" name="Rectangle 3"/>
          <p:cNvSpPr>
            <a:spLocks noGrp="1" noChangeArrowheads="1"/>
          </p:cNvSpPr>
          <p:nvPr>
            <p:ph type="body" idx="1"/>
          </p:nvPr>
        </p:nvSpPr>
        <p:spPr>
          <a:xfrm>
            <a:off x="457200" y="2895600"/>
            <a:ext cx="8229600" cy="3235325"/>
          </a:xfrm>
        </p:spPr>
        <p:txBody>
          <a:bodyPr/>
          <a:lstStyle/>
          <a:p>
            <a:pPr algn="ctr">
              <a:buFont typeface="Wingdings" pitchFamily="2" charset="2"/>
              <a:buNone/>
            </a:pPr>
            <a:r>
              <a:rPr lang="en-US"/>
              <a:t>	</a:t>
            </a:r>
            <a:r>
              <a:rPr lang="en-US" sz="4000"/>
              <a:t>Yes, you will locate items that the Statute of Limitations has expired or the item has been missing.</a:t>
            </a:r>
          </a:p>
        </p:txBody>
      </p:sp>
    </p:spTree>
    <p:extLst>
      <p:ext uri="{BB962C8B-B14F-4D97-AF65-F5344CB8AC3E}">
        <p14:creationId xmlns:p14="http://schemas.microsoft.com/office/powerpoint/2010/main" val="1318343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Dispositions</a:t>
            </a:r>
          </a:p>
        </p:txBody>
      </p:sp>
      <p:sp>
        <p:nvSpPr>
          <p:cNvPr id="200707" name="Rectangle 3"/>
          <p:cNvSpPr>
            <a:spLocks noGrp="1" noChangeArrowheads="1"/>
          </p:cNvSpPr>
          <p:nvPr>
            <p:ph type="body" idx="1"/>
          </p:nvPr>
        </p:nvSpPr>
        <p:spPr/>
        <p:txBody>
          <a:bodyPr/>
          <a:lstStyle/>
          <a:p>
            <a:r>
              <a:rPr lang="en-US"/>
              <a:t>Hold until Statute of Limitations Runs if no defendant.</a:t>
            </a:r>
          </a:p>
          <a:p>
            <a:r>
              <a:rPr lang="en-US"/>
              <a:t>Receive something from the Court </a:t>
            </a:r>
          </a:p>
          <a:p>
            <a:r>
              <a:rPr lang="en-US"/>
              <a:t>Research your case know how many defendants were filed on</a:t>
            </a:r>
          </a:p>
          <a:p>
            <a:r>
              <a:rPr lang="en-US" b="1" u="sng"/>
              <a:t>NEVER DISPOSE OF ANY EVIDENCE UNTIL ALL CASES HAVE BEEN DISPOSED </a:t>
            </a:r>
          </a:p>
          <a:p>
            <a:pPr>
              <a:buFont typeface="Tahoma" pitchFamily="34" charset="0"/>
              <a:buNone/>
            </a:pPr>
            <a:endParaRPr lang="en-US" b="1" u="sng"/>
          </a:p>
        </p:txBody>
      </p:sp>
    </p:spTree>
    <p:extLst>
      <p:ext uri="{BB962C8B-B14F-4D97-AF65-F5344CB8AC3E}">
        <p14:creationId xmlns:p14="http://schemas.microsoft.com/office/powerpoint/2010/main" val="187064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00706"/>
                                        </p:tgtEl>
                                        <p:attrNameLst>
                                          <p:attrName>style.visibility</p:attrName>
                                        </p:attrNameLst>
                                      </p:cBhvr>
                                      <p:to>
                                        <p:strVal val="visible"/>
                                      </p:to>
                                    </p:set>
                                    <p:animEffect transition="in" filter="fade">
                                      <p:cBhvr>
                                        <p:cTn id="7" dur="600">
                                          <p:stCondLst>
                                            <p:cond delay="0"/>
                                          </p:stCondLst>
                                        </p:cTn>
                                        <p:tgtEl>
                                          <p:spTgt spid="200706"/>
                                        </p:tgtEl>
                                      </p:cBhvr>
                                    </p:animEffect>
                                    <p:anim calcmode="lin" valueType="num">
                                      <p:cBhvr>
                                        <p:cTn id="8" dur="600" fill="hold">
                                          <p:stCondLst>
                                            <p:cond delay="0"/>
                                          </p:stCondLst>
                                        </p:cTn>
                                        <p:tgtEl>
                                          <p:spTgt spid="2007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007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0070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00707">
                                            <p:txEl>
                                              <p:pRg st="0" end="0"/>
                                            </p:txEl>
                                          </p:spTgt>
                                        </p:tgtEl>
                                        <p:attrNameLst>
                                          <p:attrName>style.visibility</p:attrName>
                                        </p:attrNameLst>
                                      </p:cBhvr>
                                      <p:to>
                                        <p:strVal val="visible"/>
                                      </p:to>
                                    </p:set>
                                    <p:animEffect transition="in" filter="slide(fromBottom)">
                                      <p:cBhvr>
                                        <p:cTn id="15" dur="500">
                                          <p:stCondLst>
                                            <p:cond delay="0"/>
                                          </p:stCondLst>
                                        </p:cTn>
                                        <p:tgtEl>
                                          <p:spTgt spid="20070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00707">
                                            <p:txEl>
                                              <p:pRg st="1" end="1"/>
                                            </p:txEl>
                                          </p:spTgt>
                                        </p:tgtEl>
                                        <p:attrNameLst>
                                          <p:attrName>style.visibility</p:attrName>
                                        </p:attrNameLst>
                                      </p:cBhvr>
                                      <p:to>
                                        <p:strVal val="visible"/>
                                      </p:to>
                                    </p:set>
                                    <p:animEffect transition="in" filter="slide(fromBottom)">
                                      <p:cBhvr>
                                        <p:cTn id="20" dur="500">
                                          <p:stCondLst>
                                            <p:cond delay="0"/>
                                          </p:stCondLst>
                                        </p:cTn>
                                        <p:tgtEl>
                                          <p:spTgt spid="20070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0707">
                                            <p:txEl>
                                              <p:pRg st="2" end="2"/>
                                            </p:txEl>
                                          </p:spTgt>
                                        </p:tgtEl>
                                        <p:attrNameLst>
                                          <p:attrName>style.visibility</p:attrName>
                                        </p:attrNameLst>
                                      </p:cBhvr>
                                      <p:to>
                                        <p:strVal val="visible"/>
                                      </p:to>
                                    </p:set>
                                    <p:animEffect transition="in" filter="slide(fromBottom)">
                                      <p:cBhvr>
                                        <p:cTn id="25" dur="500">
                                          <p:stCondLst>
                                            <p:cond delay="0"/>
                                          </p:stCondLst>
                                        </p:cTn>
                                        <p:tgtEl>
                                          <p:spTgt spid="20070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00707">
                                            <p:txEl>
                                              <p:pRg st="3" end="3"/>
                                            </p:txEl>
                                          </p:spTgt>
                                        </p:tgtEl>
                                        <p:attrNameLst>
                                          <p:attrName>style.visibility</p:attrName>
                                        </p:attrNameLst>
                                      </p:cBhvr>
                                      <p:to>
                                        <p:strVal val="visible"/>
                                      </p:to>
                                    </p:set>
                                    <p:animEffect transition="in" filter="slide(fromBottom)">
                                      <p:cBhvr>
                                        <p:cTn id="30" dur="500">
                                          <p:stCondLst>
                                            <p:cond delay="0"/>
                                          </p:stCondLst>
                                        </p:cTn>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How to Work</a:t>
            </a:r>
          </a:p>
        </p:txBody>
      </p:sp>
      <p:sp>
        <p:nvSpPr>
          <p:cNvPr id="202755" name="Rectangle 3"/>
          <p:cNvSpPr>
            <a:spLocks noGrp="1" noChangeArrowheads="1"/>
          </p:cNvSpPr>
          <p:nvPr>
            <p:ph type="body" idx="1"/>
          </p:nvPr>
        </p:nvSpPr>
        <p:spPr/>
        <p:txBody>
          <a:bodyPr/>
          <a:lstStyle/>
          <a:p>
            <a:r>
              <a:rPr lang="en-US"/>
              <a:t>Verify Case Numbers </a:t>
            </a:r>
          </a:p>
          <a:p>
            <a:r>
              <a:rPr lang="en-US"/>
              <a:t>Names of Defendants (caution # of defendants)</a:t>
            </a:r>
          </a:p>
          <a:p>
            <a:r>
              <a:rPr lang="en-US"/>
              <a:t>Verify Charges</a:t>
            </a:r>
          </a:p>
          <a:p>
            <a:r>
              <a:rPr lang="en-US"/>
              <a:t>Place Date &amp; Disposition in your files</a:t>
            </a:r>
          </a:p>
          <a:p>
            <a:r>
              <a:rPr lang="en-US"/>
              <a:t>Send to Investigator Assigned for verification</a:t>
            </a:r>
          </a:p>
          <a:p>
            <a:r>
              <a:rPr lang="en-US"/>
              <a:t>Follow Departmental Procedures for disposal or release</a:t>
            </a:r>
          </a:p>
        </p:txBody>
      </p:sp>
    </p:spTree>
    <p:extLst>
      <p:ext uri="{BB962C8B-B14F-4D97-AF65-F5344CB8AC3E}">
        <p14:creationId xmlns:p14="http://schemas.microsoft.com/office/powerpoint/2010/main" val="866466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title"/>
          </p:nvPr>
        </p:nvSpPr>
        <p:spPr/>
        <p:txBody>
          <a:bodyPr>
            <a:normAutofit fontScale="90000"/>
          </a:bodyPr>
          <a:lstStyle/>
          <a:p>
            <a:r>
              <a:rPr lang="en-US" sz="4000"/>
              <a:t>Have we learned anything today?</a:t>
            </a:r>
            <a:br>
              <a:rPr lang="en-US" sz="4000"/>
            </a:br>
            <a:r>
              <a:rPr lang="en-US" sz="4000"/>
              <a:t>Does organization work?</a:t>
            </a:r>
          </a:p>
        </p:txBody>
      </p:sp>
      <p:sp>
        <p:nvSpPr>
          <p:cNvPr id="318473" name="Rectangle 9"/>
          <p:cNvSpPr>
            <a:spLocks noGrp="1" noChangeArrowheads="1"/>
          </p:cNvSpPr>
          <p:nvPr>
            <p:ph sz="half" idx="1"/>
          </p:nvPr>
        </p:nvSpPr>
        <p:spPr>
          <a:xfrm>
            <a:off x="152400" y="1447800"/>
            <a:ext cx="4343400" cy="4678363"/>
          </a:xfrm>
        </p:spPr>
        <p:txBody>
          <a:bodyPr/>
          <a:lstStyle/>
          <a:p>
            <a:endParaRPr lang="en-US"/>
          </a:p>
        </p:txBody>
      </p:sp>
      <p:sp>
        <p:nvSpPr>
          <p:cNvPr id="318470" name="Rectangle 6"/>
          <p:cNvSpPr>
            <a:spLocks noGrp="1" noChangeArrowheads="1"/>
          </p:cNvSpPr>
          <p:nvPr>
            <p:ph sz="half" idx="2"/>
          </p:nvPr>
        </p:nvSpPr>
        <p:spPr/>
        <p:txBody>
          <a:bodyPr/>
          <a:lstStyle/>
          <a:p>
            <a:endParaRPr lang="en-US"/>
          </a:p>
        </p:txBody>
      </p:sp>
      <p:pic>
        <p:nvPicPr>
          <p:cNvPr id="318471" name="Picture 7"/>
          <p:cNvPicPr>
            <a:picLocks noChangeAspect="1" noChangeArrowheads="1"/>
          </p:cNvPicPr>
          <p:nvPr/>
        </p:nvPicPr>
        <p:blipFill>
          <a:blip r:embed="rId2">
            <a:extLst>
              <a:ext uri="{28A0092B-C50C-407E-A947-70E740481C1C}">
                <a14:useLocalDpi xmlns:a14="http://schemas.microsoft.com/office/drawing/2010/main" val="0"/>
              </a:ext>
            </a:extLst>
          </a:blip>
          <a:srcRect l="21600" t="2000"/>
          <a:stretch>
            <a:fillRect/>
          </a:stretch>
        </p:blipFill>
        <p:spPr bwMode="auto">
          <a:xfrm>
            <a:off x="4165600" y="1524000"/>
            <a:ext cx="49784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886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6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Organization Work?</a:t>
            </a:r>
            <a:endParaRPr lang="en-US" dirty="0"/>
          </a:p>
        </p:txBody>
      </p:sp>
      <p:pic>
        <p:nvPicPr>
          <p:cNvPr id="7" name="Content Placeholder 6" descr="1 stor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528608" cy="3396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1 paper fi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828800"/>
            <a:ext cx="4572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828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5" name="Picture 6" descr="1 weap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457200"/>
            <a:ext cx="8001000" cy="60016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7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2400"/>
            <a:ext cx="7772400" cy="1462088"/>
          </a:xfrm>
        </p:spPr>
        <p:txBody>
          <a:bodyPr/>
          <a:lstStyle/>
          <a:p>
            <a:pPr lvl="1"/>
            <a:r>
              <a:rPr lang="en-US" dirty="0" smtClean="0">
                <a:latin typeface="Times New Roman" pitchFamily="18" charset="0"/>
              </a:rPr>
              <a:t>Chain of Custody</a:t>
            </a:r>
            <a:br>
              <a:rPr lang="en-US" dirty="0" smtClean="0">
                <a:latin typeface="Times New Roman" pitchFamily="18" charset="0"/>
              </a:rPr>
            </a:br>
            <a:r>
              <a:rPr lang="en-US" dirty="0"/>
              <a:t>		</a:t>
            </a:r>
          </a:p>
        </p:txBody>
      </p:sp>
      <p:sp>
        <p:nvSpPr>
          <p:cNvPr id="47107" name="Rectangle 3"/>
          <p:cNvSpPr>
            <a:spLocks noGrp="1" noChangeArrowheads="1"/>
          </p:cNvSpPr>
          <p:nvPr>
            <p:ph type="body" idx="4294967295"/>
          </p:nvPr>
        </p:nvSpPr>
        <p:spPr>
          <a:xfrm>
            <a:off x="685800" y="838200"/>
            <a:ext cx="7772400" cy="6019800"/>
          </a:xfrm>
        </p:spPr>
        <p:txBody>
          <a:bodyPr/>
          <a:lstStyle/>
          <a:p>
            <a:r>
              <a:rPr lang="en-US" sz="5400" dirty="0" smtClean="0">
                <a:latin typeface="Times New Roman" pitchFamily="18" charset="0"/>
              </a:rPr>
              <a:t>The </a:t>
            </a:r>
            <a:r>
              <a:rPr lang="en-US" sz="5400" dirty="0">
                <a:latin typeface="Times New Roman" pitchFamily="18" charset="0"/>
              </a:rPr>
              <a:t>care custody and control of evidence from </a:t>
            </a:r>
            <a:r>
              <a:rPr lang="en-US" sz="5400" dirty="0" smtClean="0">
                <a:latin typeface="Times New Roman" pitchFamily="18" charset="0"/>
              </a:rPr>
              <a:t>its </a:t>
            </a:r>
            <a:r>
              <a:rPr lang="en-US" sz="5400" dirty="0">
                <a:latin typeface="Times New Roman" pitchFamily="18" charset="0"/>
              </a:rPr>
              <a:t>birth at the scene of the crime until </a:t>
            </a:r>
            <a:r>
              <a:rPr lang="en-US" sz="5400" dirty="0" smtClean="0">
                <a:latin typeface="Times New Roman" pitchFamily="18" charset="0"/>
              </a:rPr>
              <a:t>its </a:t>
            </a:r>
            <a:r>
              <a:rPr lang="en-US" sz="5400" dirty="0">
                <a:latin typeface="Times New Roman" pitchFamily="18" charset="0"/>
              </a:rPr>
              <a:t>death at disposal</a:t>
            </a:r>
            <a:r>
              <a:rPr lang="en-US" sz="5400" dirty="0" smtClean="0">
                <a:latin typeface="Times New Roman" pitchFamily="18" charset="0"/>
              </a:rPr>
              <a:t>. Maintaining  the records at a minimum of 3 years.</a:t>
            </a:r>
            <a:endParaRPr lang="en-US" sz="5400" dirty="0">
              <a:latin typeface="Times New Roman" pitchFamily="18" charset="0"/>
            </a:endParaRPr>
          </a:p>
        </p:txBody>
      </p:sp>
    </p:spTree>
    <p:extLst>
      <p:ext uri="{BB962C8B-B14F-4D97-AF65-F5344CB8AC3E}">
        <p14:creationId xmlns:p14="http://schemas.microsoft.com/office/powerpoint/2010/main" val="393796029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2000" fill="hold"/>
                                        <p:tgtEl>
                                          <p:spTgt spid="47106"/>
                                        </p:tgtEl>
                                        <p:attrNameLst>
                                          <p:attrName>ppt_w</p:attrName>
                                        </p:attrNameLst>
                                      </p:cBhvr>
                                      <p:tavLst>
                                        <p:tav tm="0">
                                          <p:val>
                                            <p:strVal val="#ppt_w"/>
                                          </p:val>
                                        </p:tav>
                                        <p:tav tm="100000">
                                          <p:val>
                                            <p:strVal val="#ppt_w"/>
                                          </p:val>
                                        </p:tav>
                                      </p:tavLst>
                                    </p:anim>
                                    <p:anim calcmode="lin" valueType="num">
                                      <p:cBhvr>
                                        <p:cTn id="8" dur="2000" fill="hold"/>
                                        <p:tgtEl>
                                          <p:spTgt spid="4710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47106"/>
                                        </p:tgtEl>
                                        <p:attrNameLst>
                                          <p:attrName>ppt_x</p:attrName>
                                        </p:attrNameLst>
                                      </p:cBhvr>
                                      <p:tavLst>
                                        <p:tav tm="0">
                                          <p:val>
                                            <p:strVal val="#ppt_x-.4"/>
                                          </p:val>
                                        </p:tav>
                                        <p:tav tm="100000">
                                          <p:val>
                                            <p:strVal val="#ppt_x"/>
                                          </p:val>
                                        </p:tav>
                                      </p:tavLst>
                                    </p:anim>
                                    <p:anim calcmode="lin" valueType="num">
                                      <p:cBhvr>
                                        <p:cTn id="10" dur="2000" fill="hold"/>
                                        <p:tgtEl>
                                          <p:spTgt spid="4710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fade">
                                      <p:cBhvr>
                                        <p:cTn id="15" dur="500">
                                          <p:stCondLst>
                                            <p:cond delay="0"/>
                                          </p:stCondLst>
                                        </p:cTn>
                                        <p:tgtEl>
                                          <p:spTgt spid="47107">
                                            <p:txEl>
                                              <p:pRg st="0" end="0"/>
                                            </p:txEl>
                                          </p:spTgt>
                                        </p:tgtEl>
                                      </p:cBhvr>
                                    </p:animEffect>
                                    <p:anim calcmode="lin" valueType="num">
                                      <p:cBhvr>
                                        <p:cTn id="16" dur="500" fill="hold">
                                          <p:stCondLst>
                                            <p:cond delay="0"/>
                                          </p:stCondLst>
                                        </p:cTn>
                                        <p:tgtEl>
                                          <p:spTgt spid="47107">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5" name="Picture 5" descr="rack 59 long items 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5213" y="609600"/>
            <a:ext cx="7315200" cy="548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85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274638"/>
            <a:ext cx="8305800" cy="2316162"/>
          </a:xfrm>
        </p:spPr>
        <p:txBody>
          <a:bodyPr/>
          <a:lstStyle/>
          <a:p>
            <a:pPr eaLnBrk="1" hangingPunct="1"/>
            <a:r>
              <a:rPr lang="en-US" smtClean="0"/>
              <a:t>CODE OF CRIMINAL PROCEDURE </a:t>
            </a:r>
            <a:br>
              <a:rPr lang="en-US" smtClean="0"/>
            </a:br>
            <a:r>
              <a:rPr lang="en-US" smtClean="0"/>
              <a:t>CHAPTER 12. LIMITATION </a:t>
            </a:r>
          </a:p>
        </p:txBody>
      </p:sp>
      <p:sp>
        <p:nvSpPr>
          <p:cNvPr id="96259" name="Rectangle 3"/>
          <p:cNvSpPr>
            <a:spLocks noGrp="1" noChangeArrowheads="1"/>
          </p:cNvSpPr>
          <p:nvPr>
            <p:ph type="body" idx="1"/>
          </p:nvPr>
        </p:nvSpPr>
        <p:spPr>
          <a:xfrm>
            <a:off x="457200" y="2743200"/>
            <a:ext cx="8229600" cy="3886200"/>
          </a:xfrm>
        </p:spPr>
        <p:txBody>
          <a:bodyPr/>
          <a:lstStyle/>
          <a:p>
            <a:pPr eaLnBrk="1" hangingPunct="1"/>
            <a:r>
              <a:rPr lang="en-US" smtClean="0"/>
              <a:t>STATUTE OF LIMITATION</a:t>
            </a:r>
          </a:p>
          <a:p>
            <a:pPr eaLnBrk="1" hangingPunct="1"/>
            <a:r>
              <a:rPr lang="en-US" smtClean="0"/>
              <a:t>Statute - law established by a legislative 		  body</a:t>
            </a:r>
          </a:p>
          <a:p>
            <a:pPr eaLnBrk="1" hangingPunct="1"/>
            <a:r>
              <a:rPr lang="en-US" smtClean="0"/>
              <a:t>Limitation - an imposed restriction</a:t>
            </a:r>
          </a:p>
          <a:p>
            <a:pPr eaLnBrk="1" hangingPunct="1">
              <a:buFontTx/>
              <a:buNone/>
            </a:pPr>
            <a:r>
              <a:rPr lang="en-US" smtClean="0"/>
              <a:t>			      that cannot be exceeded</a:t>
            </a:r>
          </a:p>
          <a:p>
            <a:pPr eaLnBrk="1" hangingPunct="1">
              <a:buFontTx/>
              <a:buNone/>
            </a:pPr>
            <a:r>
              <a:rPr lang="en-US" smtClean="0"/>
              <a:t>			      or sidestepped</a:t>
            </a:r>
          </a:p>
        </p:txBody>
      </p:sp>
    </p:spTree>
    <p:extLst>
      <p:ext uri="{BB962C8B-B14F-4D97-AF65-F5344CB8AC3E}">
        <p14:creationId xmlns:p14="http://schemas.microsoft.com/office/powerpoint/2010/main" val="3629163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subTitle" idx="1"/>
          </p:nvPr>
        </p:nvSpPr>
        <p:spPr>
          <a:xfrm>
            <a:off x="533400" y="1981200"/>
            <a:ext cx="8229600" cy="4267200"/>
          </a:xfrm>
        </p:spPr>
        <p:txBody>
          <a:bodyPr/>
          <a:lstStyle/>
          <a:p>
            <a:pPr lvl="2" algn="l" eaLnBrk="1" hangingPunct="1">
              <a:buFont typeface="Wingdings" pitchFamily="2" charset="2"/>
              <a:buChar char="q"/>
            </a:pPr>
            <a:r>
              <a:rPr lang="en-US" b="1" dirty="0" smtClean="0">
                <a:latin typeface="Tahoma" pitchFamily="34" charset="0"/>
              </a:rPr>
              <a:t> 	</a:t>
            </a:r>
            <a:r>
              <a:rPr lang="en-US" sz="3200" b="1" dirty="0" smtClean="0">
                <a:latin typeface="Tahoma" pitchFamily="34" charset="0"/>
              </a:rPr>
              <a:t>UNKNOWN DEFENDANT</a:t>
            </a:r>
          </a:p>
          <a:p>
            <a:pPr lvl="2" algn="l" eaLnBrk="1" hangingPunct="1">
              <a:buFont typeface="Wingdings" pitchFamily="2" charset="2"/>
              <a:buNone/>
            </a:pPr>
            <a:endParaRPr lang="en-US" sz="3200" b="1" dirty="0" smtClean="0">
              <a:latin typeface="Tahoma" pitchFamily="34" charset="0"/>
            </a:endParaRPr>
          </a:p>
          <a:p>
            <a:pPr lvl="2" algn="l" eaLnBrk="1" hangingPunct="1">
              <a:buFont typeface="Wingdings" pitchFamily="2" charset="2"/>
              <a:buChar char="q"/>
            </a:pPr>
            <a:r>
              <a:rPr lang="en-US" b="1" dirty="0" smtClean="0">
                <a:latin typeface="Tahoma" pitchFamily="34" charset="0"/>
              </a:rPr>
              <a:t> 	</a:t>
            </a:r>
            <a:r>
              <a:rPr lang="en-US" sz="3200" b="1" dirty="0" smtClean="0">
                <a:latin typeface="Tahoma" pitchFamily="34" charset="0"/>
              </a:rPr>
              <a:t>CHARGES HAVE NOT BEEN</a:t>
            </a:r>
          </a:p>
          <a:p>
            <a:pPr lvl="2" algn="l" eaLnBrk="1" hangingPunct="1">
              <a:buFont typeface="Wingdings" pitchFamily="2" charset="2"/>
              <a:buNone/>
            </a:pPr>
            <a:r>
              <a:rPr lang="en-US" sz="3200" b="1" dirty="0" smtClean="0">
                <a:latin typeface="Tahoma" pitchFamily="34" charset="0"/>
              </a:rPr>
              <a:t>	FILED THROUGH THE</a:t>
            </a:r>
          </a:p>
          <a:p>
            <a:pPr lvl="2" algn="l" eaLnBrk="1" hangingPunct="1">
              <a:buFont typeface="Wingdings" pitchFamily="2" charset="2"/>
              <a:buNone/>
            </a:pPr>
            <a:r>
              <a:rPr lang="en-US" sz="3200" b="1" dirty="0" smtClean="0">
                <a:latin typeface="Tahoma" pitchFamily="34" charset="0"/>
              </a:rPr>
              <a:t>	APPROPRIATE COURT </a:t>
            </a:r>
          </a:p>
          <a:p>
            <a:pPr lvl="2" algn="l" eaLnBrk="1" hangingPunct="1">
              <a:buFont typeface="Wingdings" pitchFamily="2" charset="2"/>
              <a:buNone/>
            </a:pPr>
            <a:r>
              <a:rPr lang="en-US" sz="3200" b="1" dirty="0" smtClean="0">
                <a:latin typeface="Tahoma" pitchFamily="34" charset="0"/>
              </a:rPr>
              <a:t>Chapter 12 CCP	</a:t>
            </a:r>
          </a:p>
          <a:p>
            <a:pPr eaLnBrk="1" hangingPunct="1"/>
            <a:endParaRPr lang="en-US" b="1" dirty="0" smtClean="0">
              <a:latin typeface="Tahoma" pitchFamily="34" charset="0"/>
            </a:endParaRPr>
          </a:p>
          <a:p>
            <a:pPr algn="l" eaLnBrk="1" hangingPunct="1"/>
            <a:endParaRPr lang="en-US" b="1" dirty="0" smtClean="0">
              <a:latin typeface="Tahoma" pitchFamily="34" charset="0"/>
            </a:endParaRPr>
          </a:p>
        </p:txBody>
      </p:sp>
      <p:sp>
        <p:nvSpPr>
          <p:cNvPr id="97283" name="Rectangle 5"/>
          <p:cNvSpPr>
            <a:spLocks noGrp="1" noChangeArrowheads="1"/>
          </p:cNvSpPr>
          <p:nvPr>
            <p:ph type="ctrTitle"/>
          </p:nvPr>
        </p:nvSpPr>
        <p:spPr>
          <a:xfrm>
            <a:off x="609600" y="685800"/>
            <a:ext cx="7772400" cy="1470025"/>
          </a:xfrm>
        </p:spPr>
        <p:txBody>
          <a:bodyPr/>
          <a:lstStyle/>
          <a:p>
            <a:pPr eaLnBrk="1" hangingPunct="1"/>
            <a:r>
              <a:rPr lang="en-US" smtClean="0"/>
              <a:t>Guidelines</a:t>
            </a:r>
          </a:p>
        </p:txBody>
      </p:sp>
    </p:spTree>
    <p:extLst>
      <p:ext uri="{BB962C8B-B14F-4D97-AF65-F5344CB8AC3E}">
        <p14:creationId xmlns:p14="http://schemas.microsoft.com/office/powerpoint/2010/main" val="1818928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18245"/>
            <a:ext cx="8229600" cy="487363"/>
          </a:xfrm>
        </p:spPr>
        <p:txBody>
          <a:bodyPr>
            <a:normAutofit fontScale="90000"/>
          </a:bodyPr>
          <a:lstStyle/>
          <a:p>
            <a:pPr eaLnBrk="1" fontAlgn="auto" hangingPunct="1">
              <a:spcAft>
                <a:spcPts val="0"/>
              </a:spcAft>
              <a:defRPr/>
            </a:pPr>
            <a:r>
              <a:rPr lang="en-US" sz="4000" dirty="0">
                <a:solidFill>
                  <a:schemeClr val="accent1">
                    <a:tint val="88000"/>
                    <a:satMod val="150000"/>
                  </a:schemeClr>
                </a:solidFill>
              </a:rPr>
              <a:t>Quick Guide to </a:t>
            </a:r>
            <a:r>
              <a:rPr lang="en-US" sz="4000" dirty="0" err="1">
                <a:solidFill>
                  <a:schemeClr val="accent1">
                    <a:tint val="88000"/>
                    <a:satMod val="150000"/>
                  </a:schemeClr>
                </a:solidFill>
              </a:rPr>
              <a:t>chp</a:t>
            </a:r>
            <a:r>
              <a:rPr lang="en-US" sz="4000" dirty="0">
                <a:solidFill>
                  <a:schemeClr val="accent1">
                    <a:tint val="88000"/>
                    <a:satMod val="150000"/>
                  </a:schemeClr>
                </a:solidFill>
              </a:rPr>
              <a:t>. 12</a:t>
            </a:r>
          </a:p>
        </p:txBody>
      </p:sp>
      <p:sp>
        <p:nvSpPr>
          <p:cNvPr id="17413" name="Rectangle 5"/>
          <p:cNvSpPr>
            <a:spLocks noGrp="1" noChangeArrowheads="1"/>
          </p:cNvSpPr>
          <p:nvPr>
            <p:ph sz="half" idx="1"/>
          </p:nvPr>
        </p:nvSpPr>
        <p:spPr>
          <a:xfrm>
            <a:off x="152400" y="685800"/>
            <a:ext cx="5029200" cy="6096000"/>
          </a:xfrm>
        </p:spPr>
        <p:txBody>
          <a:bodyPr>
            <a:normAutofit fontScale="92500" lnSpcReduction="10000"/>
          </a:bodyPr>
          <a:lstStyle/>
          <a:p>
            <a:pPr marL="265176" indent="-265176" eaLnBrk="1" fontAlgn="auto" hangingPunct="1">
              <a:lnSpc>
                <a:spcPct val="90000"/>
              </a:lnSpc>
              <a:spcAft>
                <a:spcPts val="0"/>
              </a:spcAft>
              <a:buFont typeface="Wingdings 2"/>
              <a:buChar char=""/>
              <a:defRPr/>
            </a:pPr>
            <a:r>
              <a:rPr lang="en-US" sz="2000" dirty="0"/>
              <a:t>Murder, Manslaughter, Sexual Assault</a:t>
            </a:r>
            <a:r>
              <a:rPr lang="en-US" sz="2000" dirty="0" smtClean="0"/>
              <a:t>,</a:t>
            </a:r>
          </a:p>
          <a:p>
            <a:pPr marL="265176" indent="-265176" eaLnBrk="1" fontAlgn="auto" hangingPunct="1">
              <a:lnSpc>
                <a:spcPct val="90000"/>
              </a:lnSpc>
              <a:spcAft>
                <a:spcPts val="0"/>
              </a:spcAft>
              <a:buFont typeface="Wingdings 2"/>
              <a:buChar char=""/>
              <a:defRPr/>
            </a:pPr>
            <a:r>
              <a:rPr lang="en-US" sz="2000" dirty="0" smtClean="0"/>
              <a:t> </a:t>
            </a:r>
            <a:r>
              <a:rPr lang="en-US" sz="2000" dirty="0"/>
              <a:t>Accident </a:t>
            </a:r>
            <a:endParaRPr lang="en-US" sz="2000" dirty="0" smtClean="0"/>
          </a:p>
          <a:p>
            <a:pPr marL="0" indent="0" eaLnBrk="1" fontAlgn="auto" hangingPunct="1">
              <a:lnSpc>
                <a:spcPct val="90000"/>
              </a:lnSpc>
              <a:spcAft>
                <a:spcPts val="0"/>
              </a:spcAft>
              <a:buFont typeface="Wingdings 2" pitchFamily="18" charset="2"/>
              <a:buNone/>
              <a:defRPr/>
            </a:pPr>
            <a:r>
              <a:rPr lang="en-US" sz="2000" dirty="0" smtClean="0"/>
              <a:t>--------------------------------------------</a:t>
            </a:r>
          </a:p>
          <a:p>
            <a:pPr marL="0" indent="0" eaLnBrk="1" fontAlgn="auto" hangingPunct="1">
              <a:lnSpc>
                <a:spcPct val="90000"/>
              </a:lnSpc>
              <a:spcAft>
                <a:spcPts val="0"/>
              </a:spcAft>
              <a:buFont typeface="Wingdings 2" pitchFamily="18" charset="2"/>
              <a:buNone/>
              <a:defRPr/>
            </a:pPr>
            <a:r>
              <a:rPr lang="en-US" sz="2000" dirty="0"/>
              <a:t>	</a:t>
            </a:r>
            <a:r>
              <a:rPr lang="en-US" sz="2000" dirty="0" smtClean="0"/>
              <a:t>ITEMS CONTAINING DNA</a:t>
            </a:r>
          </a:p>
          <a:p>
            <a:pPr marL="0" indent="0" eaLnBrk="1" fontAlgn="auto" hangingPunct="1">
              <a:lnSpc>
                <a:spcPct val="90000"/>
              </a:lnSpc>
              <a:spcAft>
                <a:spcPts val="0"/>
              </a:spcAft>
              <a:buFont typeface="Wingdings 2" pitchFamily="18" charset="2"/>
              <a:buNone/>
              <a:defRPr/>
            </a:pPr>
            <a:endParaRPr lang="en-US" sz="2000" dirty="0"/>
          </a:p>
          <a:p>
            <a:pPr marL="265176" indent="-265176" eaLnBrk="1" fontAlgn="auto" hangingPunct="1">
              <a:lnSpc>
                <a:spcPct val="90000"/>
              </a:lnSpc>
              <a:spcAft>
                <a:spcPts val="0"/>
              </a:spcAft>
              <a:buFont typeface="Wingdings 2"/>
              <a:buChar char=""/>
              <a:defRPr/>
            </a:pPr>
            <a:r>
              <a:rPr lang="en-US" sz="2000" dirty="0"/>
              <a:t>Theft, Forgery, Injury Elderly or</a:t>
            </a:r>
          </a:p>
          <a:p>
            <a:pPr marL="265176" indent="-265176" eaLnBrk="1" fontAlgn="auto" hangingPunct="1">
              <a:lnSpc>
                <a:spcPct val="90000"/>
              </a:lnSpc>
              <a:spcAft>
                <a:spcPts val="0"/>
              </a:spcAft>
              <a:buFontTx/>
              <a:buNone/>
              <a:defRPr/>
            </a:pPr>
            <a:r>
              <a:rPr lang="en-US" sz="2000" dirty="0"/>
              <a:t>	Disabled, Sexual Assault, </a:t>
            </a:r>
            <a:r>
              <a:rPr lang="en-US" sz="2000" dirty="0" smtClean="0"/>
              <a:t>Arson</a:t>
            </a:r>
          </a:p>
          <a:p>
            <a:pPr marL="265176" indent="-265176" eaLnBrk="1" fontAlgn="auto" hangingPunct="1">
              <a:lnSpc>
                <a:spcPct val="90000"/>
              </a:lnSpc>
              <a:spcAft>
                <a:spcPts val="0"/>
              </a:spcAft>
              <a:buFontTx/>
              <a:buNone/>
              <a:defRPr/>
            </a:pPr>
            <a:r>
              <a:rPr lang="en-US" sz="2000" dirty="0" smtClean="0"/>
              <a:t>-------------------------------------- ------</a:t>
            </a:r>
            <a:endParaRPr lang="en-US" sz="2000" dirty="0"/>
          </a:p>
          <a:p>
            <a:pPr marL="265176" indent="-265176" eaLnBrk="1" fontAlgn="auto" hangingPunct="1">
              <a:lnSpc>
                <a:spcPct val="90000"/>
              </a:lnSpc>
              <a:spcAft>
                <a:spcPts val="0"/>
              </a:spcAft>
              <a:buFont typeface="Wingdings 2"/>
              <a:buChar char=""/>
              <a:defRPr/>
            </a:pPr>
            <a:r>
              <a:rPr lang="en-US" sz="2000" dirty="0"/>
              <a:t>False Statement (to obtain property, </a:t>
            </a:r>
            <a:r>
              <a:rPr lang="en-US" sz="2000" dirty="0" smtClean="0"/>
              <a:t>credit)money Laundering</a:t>
            </a:r>
            <a:r>
              <a:rPr lang="en-US" sz="2000" dirty="0"/>
              <a:t>;</a:t>
            </a:r>
          </a:p>
          <a:p>
            <a:pPr marL="265176" indent="-265176" eaLnBrk="1" fontAlgn="auto" hangingPunct="1">
              <a:lnSpc>
                <a:spcPct val="90000"/>
              </a:lnSpc>
              <a:spcAft>
                <a:spcPts val="0"/>
              </a:spcAft>
              <a:buFontTx/>
              <a:buNone/>
              <a:defRPr/>
            </a:pPr>
            <a:r>
              <a:rPr lang="en-US" sz="2000" dirty="0"/>
              <a:t> 	credit card or debit card </a:t>
            </a:r>
            <a:r>
              <a:rPr lang="en-US" sz="2000" dirty="0" smtClean="0"/>
              <a:t>abuse</a:t>
            </a:r>
          </a:p>
          <a:p>
            <a:pPr marL="265176" indent="-265176" eaLnBrk="1" fontAlgn="auto" hangingPunct="1">
              <a:lnSpc>
                <a:spcPct val="90000"/>
              </a:lnSpc>
              <a:spcAft>
                <a:spcPts val="0"/>
              </a:spcAft>
              <a:buFontTx/>
              <a:buNone/>
              <a:defRPr/>
            </a:pPr>
            <a:r>
              <a:rPr lang="en-US" sz="2000" dirty="0" smtClean="0"/>
              <a:t>-------------------------------------- ------</a:t>
            </a:r>
            <a:endParaRPr lang="en-US" sz="2000" dirty="0"/>
          </a:p>
          <a:p>
            <a:pPr marL="265176" indent="-265176" eaLnBrk="1" fontAlgn="auto" hangingPunct="1">
              <a:lnSpc>
                <a:spcPct val="90000"/>
              </a:lnSpc>
              <a:spcAft>
                <a:spcPts val="0"/>
              </a:spcAft>
              <a:buFont typeface="Wingdings 2"/>
              <a:buChar char=""/>
              <a:defRPr/>
            </a:pPr>
            <a:r>
              <a:rPr lang="en-US" sz="2000" dirty="0"/>
              <a:t>Theft or Robbery, Kidnapping or Burglary, Injury to an Elderly or Disabled, Abandoning or Endangering a </a:t>
            </a:r>
            <a:r>
              <a:rPr lang="en-US" sz="2000" dirty="0" smtClean="0"/>
              <a:t>Child, Insurance fraud</a:t>
            </a:r>
          </a:p>
          <a:p>
            <a:pPr marL="0" indent="0" eaLnBrk="1" fontAlgn="auto" hangingPunct="1">
              <a:lnSpc>
                <a:spcPct val="90000"/>
              </a:lnSpc>
              <a:spcAft>
                <a:spcPts val="0"/>
              </a:spcAft>
              <a:buFont typeface="Wingdings 2" pitchFamily="18" charset="2"/>
              <a:buNone/>
              <a:defRPr/>
            </a:pPr>
            <a:r>
              <a:rPr lang="en-US" sz="2000" dirty="0" smtClean="0"/>
              <a:t>--------------------------------------------</a:t>
            </a:r>
            <a:endParaRPr lang="en-US" sz="2000" dirty="0"/>
          </a:p>
          <a:p>
            <a:pPr marL="265176" indent="-265176" eaLnBrk="1" fontAlgn="auto" hangingPunct="1">
              <a:lnSpc>
                <a:spcPct val="90000"/>
              </a:lnSpc>
              <a:spcAft>
                <a:spcPts val="0"/>
              </a:spcAft>
              <a:buFont typeface="Wingdings 2"/>
              <a:buChar char=""/>
              <a:defRPr/>
            </a:pPr>
            <a:r>
              <a:rPr lang="en-US" sz="2000" dirty="0"/>
              <a:t>All Other Felonies</a:t>
            </a:r>
          </a:p>
          <a:p>
            <a:pPr marL="265176" indent="-265176" eaLnBrk="1" fontAlgn="auto" hangingPunct="1">
              <a:lnSpc>
                <a:spcPct val="90000"/>
              </a:lnSpc>
              <a:spcAft>
                <a:spcPts val="0"/>
              </a:spcAft>
              <a:buFontTx/>
              <a:buNone/>
              <a:defRPr/>
            </a:pPr>
            <a:r>
              <a:rPr lang="en-US" sz="2000" dirty="0" smtClean="0"/>
              <a:t>--------------------------------------------</a:t>
            </a:r>
            <a:endParaRPr lang="en-US" sz="2000" dirty="0"/>
          </a:p>
          <a:p>
            <a:pPr marL="265176" indent="-265176" eaLnBrk="1" fontAlgn="auto" hangingPunct="1">
              <a:lnSpc>
                <a:spcPct val="90000"/>
              </a:lnSpc>
              <a:spcAft>
                <a:spcPts val="0"/>
              </a:spcAft>
              <a:buFont typeface="Wingdings 2"/>
              <a:buChar char=""/>
              <a:defRPr/>
            </a:pPr>
            <a:r>
              <a:rPr lang="en-US" sz="2000" dirty="0"/>
              <a:t>Misdemeanors</a:t>
            </a:r>
          </a:p>
          <a:p>
            <a:pPr marL="265176" indent="-265176" eaLnBrk="1" fontAlgn="auto" hangingPunct="1">
              <a:lnSpc>
                <a:spcPct val="90000"/>
              </a:lnSpc>
              <a:spcAft>
                <a:spcPts val="0"/>
              </a:spcAft>
              <a:buFont typeface="Wingdings 2"/>
              <a:buChar char=""/>
              <a:defRPr/>
            </a:pPr>
            <a:endParaRPr lang="en-US" sz="1800" dirty="0"/>
          </a:p>
          <a:p>
            <a:pPr marL="265176" indent="-265176" eaLnBrk="1" fontAlgn="auto" hangingPunct="1">
              <a:lnSpc>
                <a:spcPct val="90000"/>
              </a:lnSpc>
              <a:spcAft>
                <a:spcPts val="0"/>
              </a:spcAft>
              <a:buFontTx/>
              <a:buNone/>
              <a:defRPr/>
            </a:pPr>
            <a:r>
              <a:rPr lang="en-US" sz="1800" b="1" dirty="0"/>
              <a:t>	</a:t>
            </a:r>
          </a:p>
          <a:p>
            <a:pPr marL="265176" indent="-265176" eaLnBrk="1" fontAlgn="auto" hangingPunct="1">
              <a:lnSpc>
                <a:spcPct val="90000"/>
              </a:lnSpc>
              <a:spcAft>
                <a:spcPts val="0"/>
              </a:spcAft>
              <a:buFont typeface="Wingdings 2"/>
              <a:buChar char=""/>
              <a:defRPr/>
            </a:pPr>
            <a:endParaRPr lang="en-US" sz="1800" b="1" dirty="0"/>
          </a:p>
        </p:txBody>
      </p:sp>
      <p:sp>
        <p:nvSpPr>
          <p:cNvPr id="17414" name="Rectangle 6"/>
          <p:cNvSpPr>
            <a:spLocks noGrp="1" noChangeArrowheads="1"/>
          </p:cNvSpPr>
          <p:nvPr>
            <p:ph sz="half" idx="2"/>
          </p:nvPr>
        </p:nvSpPr>
        <p:spPr>
          <a:xfrm>
            <a:off x="5562600" y="762000"/>
            <a:ext cx="3505200" cy="5486400"/>
          </a:xfrm>
        </p:spPr>
        <p:txBody>
          <a:bodyPr>
            <a:normAutofit fontScale="92500" lnSpcReduction="10000"/>
          </a:bodyPr>
          <a:lstStyle/>
          <a:p>
            <a:pPr marL="265176" indent="-265176" eaLnBrk="1" fontAlgn="auto" hangingPunct="1">
              <a:lnSpc>
                <a:spcPct val="90000"/>
              </a:lnSpc>
              <a:spcAft>
                <a:spcPts val="0"/>
              </a:spcAft>
              <a:buFont typeface="Wingdings 2"/>
              <a:buChar char=""/>
              <a:defRPr/>
            </a:pPr>
            <a:r>
              <a:rPr lang="en-US" sz="2400" dirty="0"/>
              <a:t>No </a:t>
            </a:r>
            <a:r>
              <a:rPr lang="en-US" sz="2400" dirty="0" smtClean="0"/>
              <a:t>Limitation</a:t>
            </a:r>
          </a:p>
          <a:p>
            <a:pPr marL="265176" indent="-265176" eaLnBrk="1" fontAlgn="auto" hangingPunct="1">
              <a:lnSpc>
                <a:spcPct val="90000"/>
              </a:lnSpc>
              <a:spcAft>
                <a:spcPts val="0"/>
              </a:spcAft>
              <a:buFont typeface="Wingdings 2"/>
              <a:buChar char=""/>
              <a:defRPr/>
            </a:pPr>
            <a:endParaRPr lang="en-US" sz="2400" dirty="0" smtClean="0"/>
          </a:p>
          <a:p>
            <a:pPr marL="0" indent="0" eaLnBrk="1" fontAlgn="auto" hangingPunct="1">
              <a:lnSpc>
                <a:spcPct val="90000"/>
              </a:lnSpc>
              <a:spcAft>
                <a:spcPts val="0"/>
              </a:spcAft>
              <a:buFont typeface="Wingdings 2" pitchFamily="18" charset="2"/>
              <a:buNone/>
              <a:defRPr/>
            </a:pPr>
            <a:r>
              <a:rPr lang="en-US" sz="2400" dirty="0" smtClean="0"/>
              <a:t>40 years</a:t>
            </a:r>
          </a:p>
          <a:p>
            <a:pPr marL="0" indent="0" eaLnBrk="1" fontAlgn="auto" hangingPunct="1">
              <a:lnSpc>
                <a:spcPct val="90000"/>
              </a:lnSpc>
              <a:spcAft>
                <a:spcPts val="0"/>
              </a:spcAft>
              <a:buFont typeface="Wingdings 2" pitchFamily="18" charset="2"/>
              <a:buNone/>
              <a:defRPr/>
            </a:pPr>
            <a:endParaRPr lang="en-US" sz="1600" dirty="0"/>
          </a:p>
          <a:p>
            <a:pPr marL="265176" indent="-265176" eaLnBrk="1" fontAlgn="auto" hangingPunct="1">
              <a:lnSpc>
                <a:spcPct val="90000"/>
              </a:lnSpc>
              <a:spcAft>
                <a:spcPts val="0"/>
              </a:spcAft>
              <a:buFontTx/>
              <a:buNone/>
              <a:defRPr/>
            </a:pPr>
            <a:endParaRPr lang="en-US" sz="1000" dirty="0" smtClean="0"/>
          </a:p>
          <a:p>
            <a:pPr marL="265176" indent="-265176" eaLnBrk="1" fontAlgn="auto" hangingPunct="1">
              <a:lnSpc>
                <a:spcPct val="90000"/>
              </a:lnSpc>
              <a:spcAft>
                <a:spcPts val="0"/>
              </a:spcAft>
              <a:buFont typeface="Wingdings 2"/>
              <a:buChar char=""/>
              <a:defRPr/>
            </a:pPr>
            <a:r>
              <a:rPr lang="en-US" sz="2400" dirty="0" smtClean="0"/>
              <a:t>10 Years</a:t>
            </a:r>
          </a:p>
          <a:p>
            <a:pPr marL="0" indent="0" eaLnBrk="1" fontAlgn="auto" hangingPunct="1">
              <a:lnSpc>
                <a:spcPct val="90000"/>
              </a:lnSpc>
              <a:spcAft>
                <a:spcPts val="0"/>
              </a:spcAft>
              <a:buFont typeface="Wingdings 2" pitchFamily="18" charset="2"/>
              <a:buNone/>
              <a:defRPr/>
            </a:pPr>
            <a:endParaRPr lang="en-US" sz="2400" dirty="0" smtClean="0"/>
          </a:p>
          <a:p>
            <a:pPr marL="0" indent="0" eaLnBrk="1" fontAlgn="auto" hangingPunct="1">
              <a:lnSpc>
                <a:spcPct val="90000"/>
              </a:lnSpc>
              <a:spcAft>
                <a:spcPts val="0"/>
              </a:spcAft>
              <a:buFont typeface="Wingdings 2" pitchFamily="18" charset="2"/>
              <a:buNone/>
              <a:defRPr/>
            </a:pPr>
            <a:endParaRPr lang="en-US" sz="2400" dirty="0"/>
          </a:p>
          <a:p>
            <a:pPr marL="265176" indent="-265176" eaLnBrk="1" fontAlgn="auto" hangingPunct="1">
              <a:lnSpc>
                <a:spcPct val="90000"/>
              </a:lnSpc>
              <a:spcAft>
                <a:spcPts val="0"/>
              </a:spcAft>
              <a:buFontTx/>
              <a:buNone/>
              <a:defRPr/>
            </a:pPr>
            <a:endParaRPr lang="en-US" sz="1000" dirty="0"/>
          </a:p>
          <a:p>
            <a:pPr marL="265176" indent="-265176" eaLnBrk="1" fontAlgn="auto" hangingPunct="1">
              <a:lnSpc>
                <a:spcPct val="90000"/>
              </a:lnSpc>
              <a:spcAft>
                <a:spcPts val="0"/>
              </a:spcAft>
              <a:buFont typeface="Wingdings 2"/>
              <a:buChar char=""/>
              <a:defRPr/>
            </a:pPr>
            <a:r>
              <a:rPr lang="en-US" sz="2400" dirty="0"/>
              <a:t>7 Years</a:t>
            </a:r>
          </a:p>
          <a:p>
            <a:pPr marL="265176" indent="-265176" eaLnBrk="1" fontAlgn="auto" hangingPunct="1">
              <a:lnSpc>
                <a:spcPct val="90000"/>
              </a:lnSpc>
              <a:spcAft>
                <a:spcPts val="0"/>
              </a:spcAft>
              <a:buFontTx/>
              <a:buNone/>
              <a:defRPr/>
            </a:pPr>
            <a:endParaRPr lang="en-US" sz="1200" dirty="0" smtClean="0"/>
          </a:p>
          <a:p>
            <a:pPr marL="265176" indent="-265176" eaLnBrk="1" fontAlgn="auto" hangingPunct="1">
              <a:lnSpc>
                <a:spcPct val="90000"/>
              </a:lnSpc>
              <a:spcAft>
                <a:spcPts val="0"/>
              </a:spcAft>
              <a:buFontTx/>
              <a:buNone/>
              <a:defRPr/>
            </a:pPr>
            <a:endParaRPr lang="en-US" sz="1200" dirty="0"/>
          </a:p>
          <a:p>
            <a:pPr marL="265176" indent="-265176" eaLnBrk="1" fontAlgn="auto" hangingPunct="1">
              <a:lnSpc>
                <a:spcPct val="90000"/>
              </a:lnSpc>
              <a:spcAft>
                <a:spcPts val="0"/>
              </a:spcAft>
              <a:buFontTx/>
              <a:buNone/>
              <a:defRPr/>
            </a:pPr>
            <a:endParaRPr lang="en-US" sz="1200" dirty="0" smtClean="0"/>
          </a:p>
          <a:p>
            <a:pPr marL="265176" indent="-265176" eaLnBrk="1" fontAlgn="auto" hangingPunct="1">
              <a:lnSpc>
                <a:spcPct val="90000"/>
              </a:lnSpc>
              <a:spcAft>
                <a:spcPts val="0"/>
              </a:spcAft>
              <a:buFont typeface="Wingdings 2"/>
              <a:buChar char=""/>
              <a:defRPr/>
            </a:pPr>
            <a:r>
              <a:rPr lang="en-US" sz="2400" dirty="0" smtClean="0"/>
              <a:t>5 </a:t>
            </a:r>
            <a:r>
              <a:rPr lang="en-US" sz="2400" dirty="0"/>
              <a:t>Years</a:t>
            </a:r>
          </a:p>
          <a:p>
            <a:pPr marL="265176" indent="-265176" eaLnBrk="1" fontAlgn="auto" hangingPunct="1">
              <a:lnSpc>
                <a:spcPct val="90000"/>
              </a:lnSpc>
              <a:spcAft>
                <a:spcPts val="0"/>
              </a:spcAft>
              <a:buFontTx/>
              <a:buNone/>
              <a:defRPr/>
            </a:pPr>
            <a:endParaRPr lang="en-US" sz="2400" dirty="0"/>
          </a:p>
          <a:p>
            <a:pPr marL="265176" indent="-265176" eaLnBrk="1" fontAlgn="auto" hangingPunct="1">
              <a:lnSpc>
                <a:spcPct val="90000"/>
              </a:lnSpc>
              <a:spcAft>
                <a:spcPts val="0"/>
              </a:spcAft>
              <a:buFontTx/>
              <a:buNone/>
              <a:defRPr/>
            </a:pPr>
            <a:endParaRPr lang="en-US" sz="2400" dirty="0" smtClean="0"/>
          </a:p>
          <a:p>
            <a:pPr marL="265176" indent="-265176" eaLnBrk="1" fontAlgn="auto" hangingPunct="1">
              <a:lnSpc>
                <a:spcPct val="90000"/>
              </a:lnSpc>
              <a:spcAft>
                <a:spcPts val="0"/>
              </a:spcAft>
              <a:buFont typeface="Wingdings 2"/>
              <a:buChar char=""/>
              <a:defRPr/>
            </a:pPr>
            <a:r>
              <a:rPr lang="en-US" sz="2400" dirty="0" smtClean="0"/>
              <a:t>3 Years</a:t>
            </a:r>
          </a:p>
          <a:p>
            <a:pPr marL="0" indent="0" eaLnBrk="1" fontAlgn="auto" hangingPunct="1">
              <a:lnSpc>
                <a:spcPct val="90000"/>
              </a:lnSpc>
              <a:spcAft>
                <a:spcPts val="0"/>
              </a:spcAft>
              <a:buFont typeface="Wingdings 2" pitchFamily="18" charset="2"/>
              <a:buNone/>
              <a:defRPr/>
            </a:pPr>
            <a:endParaRPr lang="en-US" sz="2400" dirty="0"/>
          </a:p>
          <a:p>
            <a:pPr marL="265176" indent="-265176" eaLnBrk="1" fontAlgn="auto" hangingPunct="1">
              <a:lnSpc>
                <a:spcPct val="90000"/>
              </a:lnSpc>
              <a:spcAft>
                <a:spcPts val="0"/>
              </a:spcAft>
              <a:buFont typeface="Wingdings 2"/>
              <a:buChar char=""/>
              <a:defRPr/>
            </a:pPr>
            <a:r>
              <a:rPr lang="en-US" sz="2400" dirty="0"/>
              <a:t>2 Years</a:t>
            </a:r>
          </a:p>
          <a:p>
            <a:pPr marL="265176" indent="-265176" eaLnBrk="1" fontAlgn="auto" hangingPunct="1">
              <a:lnSpc>
                <a:spcPct val="90000"/>
              </a:lnSpc>
              <a:spcAft>
                <a:spcPts val="0"/>
              </a:spcAft>
              <a:buFont typeface="Wingdings 2"/>
              <a:buChar char=""/>
              <a:defRPr/>
            </a:pPr>
            <a:endParaRPr lang="en-US" sz="2400" dirty="0"/>
          </a:p>
        </p:txBody>
      </p:sp>
    </p:spTree>
    <p:extLst>
      <p:ext uri="{BB962C8B-B14F-4D97-AF65-F5344CB8AC3E}">
        <p14:creationId xmlns:p14="http://schemas.microsoft.com/office/powerpoint/2010/main" val="4264565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u="sng" dirty="0"/>
              <a:t>Art. 18.17. DISPOSITION OF ABANDONED OR UNCLAIMED PROPERTY.</a:t>
            </a:r>
            <a:r>
              <a:rPr lang="en-US" sz="3600" dirty="0"/>
              <a:t> </a:t>
            </a:r>
          </a:p>
        </p:txBody>
      </p:sp>
      <p:sp>
        <p:nvSpPr>
          <p:cNvPr id="9" name="Text Placeholder 8"/>
          <p:cNvSpPr>
            <a:spLocks noGrp="1"/>
          </p:cNvSpPr>
          <p:nvPr>
            <p:ph type="body" sz="quarter" idx="3"/>
          </p:nvPr>
        </p:nvSpPr>
        <p:spPr>
          <a:xfrm>
            <a:off x="2438400" y="1447800"/>
            <a:ext cx="4041775" cy="914400"/>
          </a:xfrm>
        </p:spPr>
        <p:txBody>
          <a:bodyPr>
            <a:noAutofit/>
          </a:bodyPr>
          <a:lstStyle/>
          <a:p>
            <a:pPr algn="ctr"/>
            <a:r>
              <a:rPr lang="en-US" dirty="0">
                <a:solidFill>
                  <a:schemeClr val="accent1">
                    <a:tint val="88000"/>
                    <a:satMod val="150000"/>
                  </a:schemeClr>
                </a:solidFill>
              </a:rPr>
              <a:t>Guidelines 18.17</a:t>
            </a:r>
            <a:br>
              <a:rPr lang="en-US" dirty="0">
                <a:solidFill>
                  <a:schemeClr val="accent1">
                    <a:tint val="88000"/>
                    <a:satMod val="150000"/>
                  </a:schemeClr>
                </a:solidFill>
              </a:rPr>
            </a:br>
            <a:r>
              <a:rPr lang="en-US" dirty="0">
                <a:solidFill>
                  <a:schemeClr val="accent1">
                    <a:tint val="88000"/>
                    <a:satMod val="150000"/>
                  </a:schemeClr>
                </a:solidFill>
              </a:rPr>
              <a:t>Under $500.00</a:t>
            </a:r>
            <a:endParaRPr lang="en-US" dirty="0"/>
          </a:p>
        </p:txBody>
      </p:sp>
      <p:sp>
        <p:nvSpPr>
          <p:cNvPr id="11" name="Rectangle 5"/>
          <p:cNvSpPr>
            <a:spLocks noGrp="1" noChangeArrowheads="1"/>
          </p:cNvSpPr>
          <p:nvPr>
            <p:ph sz="half" idx="2"/>
          </p:nvPr>
        </p:nvSpPr>
        <p:spPr>
          <a:xfrm>
            <a:off x="457200" y="2590800"/>
            <a:ext cx="4040188" cy="3951288"/>
          </a:xfrm>
        </p:spPr>
        <p:txBody>
          <a:bodyPr/>
          <a:lstStyle/>
          <a:p>
            <a:pPr eaLnBrk="1" hangingPunct="1">
              <a:defRPr/>
            </a:pPr>
            <a:r>
              <a:rPr lang="en-US" b="1" dirty="0" smtClean="0">
                <a:solidFill>
                  <a:srgbClr val="0070C0"/>
                </a:solidFill>
              </a:rPr>
              <a:t>Owner Unknown</a:t>
            </a:r>
          </a:p>
          <a:p>
            <a:pPr eaLnBrk="1" hangingPunct="1">
              <a:defRPr/>
            </a:pPr>
            <a:r>
              <a:rPr lang="en-US" b="1" dirty="0" smtClean="0">
                <a:solidFill>
                  <a:srgbClr val="0070C0"/>
                </a:solidFill>
              </a:rPr>
              <a:t>Unclaimed for 30 days then item may be sold, donated or forfeited for departmental use</a:t>
            </a:r>
          </a:p>
          <a:p>
            <a:pPr marL="0" indent="0" eaLnBrk="1" hangingPunct="1">
              <a:buFont typeface="Wingdings 2" pitchFamily="18" charset="2"/>
              <a:buNone/>
              <a:defRPr/>
            </a:pPr>
            <a:endParaRPr lang="en-US" b="1" dirty="0" smtClean="0">
              <a:solidFill>
                <a:srgbClr val="0070C0"/>
              </a:solidFill>
            </a:endParaRPr>
          </a:p>
          <a:p>
            <a:pPr eaLnBrk="1" hangingPunct="1">
              <a:defRPr/>
            </a:pPr>
            <a:r>
              <a:rPr lang="en-US" b="1" dirty="0" smtClean="0">
                <a:solidFill>
                  <a:srgbClr val="0070C0"/>
                </a:solidFill>
              </a:rPr>
              <a:t>Suggest Court Order for forfeiting for departmental use</a:t>
            </a:r>
          </a:p>
        </p:txBody>
      </p:sp>
      <p:sp>
        <p:nvSpPr>
          <p:cNvPr id="12" name="Rectangle 6"/>
          <p:cNvSpPr>
            <a:spLocks noGrp="1" noChangeArrowheads="1"/>
          </p:cNvSpPr>
          <p:nvPr>
            <p:ph sz="quarter" idx="4"/>
          </p:nvPr>
        </p:nvSpPr>
        <p:spPr>
          <a:xfrm>
            <a:off x="4648200" y="2514600"/>
            <a:ext cx="4041775" cy="3951288"/>
          </a:xfrm>
        </p:spPr>
        <p:txBody>
          <a:bodyPr/>
          <a:lstStyle/>
          <a:p>
            <a:pPr eaLnBrk="1" hangingPunct="1">
              <a:defRPr/>
            </a:pPr>
            <a:r>
              <a:rPr lang="en-US" dirty="0" smtClean="0">
                <a:latin typeface="Aharoni" pitchFamily="2" charset="-79"/>
                <a:cs typeface="Aharoni" pitchFamily="2" charset="-79"/>
              </a:rPr>
              <a:t>Owner Known</a:t>
            </a:r>
          </a:p>
          <a:p>
            <a:pPr eaLnBrk="1" hangingPunct="1">
              <a:defRPr/>
            </a:pPr>
            <a:r>
              <a:rPr lang="en-US" dirty="0" smtClean="0">
                <a:latin typeface="Aharoni" pitchFamily="2" charset="-79"/>
                <a:cs typeface="Aharoni" pitchFamily="2" charset="-79"/>
              </a:rPr>
              <a:t>Certified Letter 90 Days to Claim</a:t>
            </a:r>
          </a:p>
          <a:p>
            <a:pPr marL="0" indent="0" eaLnBrk="1" hangingPunct="1">
              <a:buFont typeface="Wingdings 2" pitchFamily="18" charset="2"/>
              <a:buNone/>
              <a:defRPr/>
            </a:pPr>
            <a:endParaRPr lang="en-US" dirty="0" smtClean="0"/>
          </a:p>
          <a:p>
            <a:pPr marL="0" indent="0" eaLnBrk="1" hangingPunct="1">
              <a:buFont typeface="Wingdings 2" pitchFamily="18" charset="2"/>
              <a:buNone/>
              <a:defRPr/>
            </a:pPr>
            <a:endParaRPr lang="en-US" dirty="0" smtClean="0"/>
          </a:p>
          <a:p>
            <a:pPr eaLnBrk="1" hangingPunct="1">
              <a:defRPr/>
            </a:pPr>
            <a:r>
              <a:rPr lang="en-US" dirty="0" smtClean="0">
                <a:latin typeface="Aharoni" pitchFamily="2" charset="-79"/>
                <a:cs typeface="Aharoni" pitchFamily="2" charset="-79"/>
              </a:rPr>
              <a:t>If unclaimed items may be sold, donated or forfeited for department use</a:t>
            </a:r>
          </a:p>
        </p:txBody>
      </p:sp>
    </p:spTree>
    <p:extLst>
      <p:ext uri="{BB962C8B-B14F-4D97-AF65-F5344CB8AC3E}">
        <p14:creationId xmlns:p14="http://schemas.microsoft.com/office/powerpoint/2010/main" val="2312089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457200" y="274638"/>
            <a:ext cx="8229600" cy="1706562"/>
          </a:xfrm>
        </p:spPr>
        <p:txBody>
          <a:bodyPr>
            <a:normAutofit/>
          </a:bodyPr>
          <a:lstStyle/>
          <a:p>
            <a:pPr eaLnBrk="1" hangingPunct="1"/>
            <a:r>
              <a:rPr lang="en-US" sz="2800" b="1" dirty="0" smtClean="0"/>
              <a:t>Guideline </a:t>
            </a:r>
            <a:r>
              <a:rPr lang="en-US" dirty="0" smtClean="0"/>
              <a:t/>
            </a:r>
            <a:br>
              <a:rPr lang="en-US" dirty="0" smtClean="0"/>
            </a:br>
            <a:r>
              <a:rPr lang="en-US" sz="2400" dirty="0" smtClean="0"/>
              <a:t>over $500.00</a:t>
            </a:r>
            <a:br>
              <a:rPr lang="en-US" sz="2400" dirty="0" smtClean="0"/>
            </a:br>
            <a:r>
              <a:rPr lang="en-US" sz="2400" dirty="0" smtClean="0"/>
              <a:t>Owner Unknown</a:t>
            </a:r>
          </a:p>
        </p:txBody>
      </p:sp>
      <p:sp>
        <p:nvSpPr>
          <p:cNvPr id="117763" name="Rectangle 5"/>
          <p:cNvSpPr>
            <a:spLocks noGrp="1" noChangeArrowheads="1"/>
          </p:cNvSpPr>
          <p:nvPr>
            <p:ph type="body" sz="half" idx="1"/>
          </p:nvPr>
        </p:nvSpPr>
        <p:spPr>
          <a:xfrm>
            <a:off x="609600" y="2819400"/>
            <a:ext cx="7620000" cy="3429000"/>
          </a:xfrm>
        </p:spPr>
        <p:txBody>
          <a:bodyPr/>
          <a:lstStyle/>
          <a:p>
            <a:pPr eaLnBrk="1" hangingPunct="1"/>
            <a:r>
              <a:rPr lang="en-US" sz="4000" b="1" dirty="0" smtClean="0"/>
              <a:t>$500 or more</a:t>
            </a:r>
            <a:r>
              <a:rPr lang="en-US" sz="4000" dirty="0" smtClean="0"/>
              <a:t> shall be preceded by a notice published once at least </a:t>
            </a:r>
            <a:r>
              <a:rPr lang="en-US" sz="4000" b="1" dirty="0" smtClean="0"/>
              <a:t>14 days prior to the date of such sale in a newspaper.</a:t>
            </a:r>
          </a:p>
          <a:p>
            <a:pPr eaLnBrk="1" hangingPunct="1"/>
            <a:endParaRPr lang="en-US" sz="2400" b="1" dirty="0" smtClean="0"/>
          </a:p>
        </p:txBody>
      </p:sp>
    </p:spTree>
    <p:extLst>
      <p:ext uri="{BB962C8B-B14F-4D97-AF65-F5344CB8AC3E}">
        <p14:creationId xmlns:p14="http://schemas.microsoft.com/office/powerpoint/2010/main" val="2887127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630362"/>
          </a:xfrm>
        </p:spPr>
        <p:txBody>
          <a:bodyPr>
            <a:normAutofit/>
          </a:bodyPr>
          <a:lstStyle/>
          <a:p>
            <a:r>
              <a:rPr lang="en-US" sz="2400" b="1" u="sng" dirty="0">
                <a:latin typeface="Tahoma" pitchFamily="34" charset="0"/>
              </a:rPr>
              <a:t>Art. 18.18. DISPOSITION OF GAMBLING PARAPHERNALIA, PROHIBITED WEAPON, CRIMINAL INSTRUMENT, AND OTHER CONTRABAND</a:t>
            </a:r>
            <a:endParaRPr lang="en-US" sz="2400" u="sng" dirty="0"/>
          </a:p>
        </p:txBody>
      </p:sp>
      <p:sp>
        <p:nvSpPr>
          <p:cNvPr id="6" name="Content Placeholder 5"/>
          <p:cNvSpPr>
            <a:spLocks noGrp="1"/>
          </p:cNvSpPr>
          <p:nvPr>
            <p:ph idx="1"/>
          </p:nvPr>
        </p:nvSpPr>
        <p:spPr>
          <a:xfrm>
            <a:off x="457200" y="1905000"/>
            <a:ext cx="8229600" cy="4221163"/>
          </a:xfrm>
        </p:spPr>
        <p:txBody>
          <a:bodyPr>
            <a:normAutofit/>
          </a:bodyPr>
          <a:lstStyle/>
          <a:p>
            <a:r>
              <a:rPr lang="en-US" sz="2400" b="1" u="sng" dirty="0"/>
              <a:t>court entering the judgment of conviction shall order that the machine, device, gambling equipment or gambling paraphernalia, instrument, obscene device or material, child pornography, or scanning device or </a:t>
            </a:r>
            <a:r>
              <a:rPr lang="en-US" sz="2400" b="1" u="sng" dirty="0" smtClean="0"/>
              <a:t>re-encoder </a:t>
            </a:r>
            <a:r>
              <a:rPr lang="en-US" sz="2400" b="1" u="sng" dirty="0"/>
              <a:t>be destroyed or forfeited to the state</a:t>
            </a:r>
            <a:r>
              <a:rPr lang="en-US" sz="2400" b="1" u="sng" dirty="0" smtClean="0"/>
              <a:t>. </a:t>
            </a:r>
            <a:r>
              <a:rPr lang="en-US" sz="2400" b="1" u="sng" dirty="0" smtClean="0">
                <a:solidFill>
                  <a:srgbClr val="FF0000"/>
                </a:solidFill>
              </a:rPr>
              <a:t>*************</a:t>
            </a:r>
            <a:endParaRPr lang="en-US" sz="2400" b="1" u="sng" dirty="0"/>
          </a:p>
          <a:p>
            <a:r>
              <a:rPr lang="en-US" sz="2400" dirty="0"/>
              <a:t> If there is </a:t>
            </a:r>
            <a:r>
              <a:rPr lang="en-US" sz="2400" b="1" u="sng" dirty="0"/>
              <a:t>no prosecution or conviction following seizure, the magistrate to whom the return was made shall notify in </a:t>
            </a:r>
            <a:r>
              <a:rPr lang="en-US" sz="2400" b="1" u="sng" dirty="0" smtClean="0"/>
              <a:t>writing </a:t>
            </a:r>
            <a:r>
              <a:rPr lang="en-US" sz="2400" b="1" u="sng" dirty="0"/>
              <a:t>the person found in possession of the </a:t>
            </a:r>
            <a:r>
              <a:rPr lang="en-US" sz="2400" b="1" u="sng" dirty="0" smtClean="0"/>
              <a:t>alleged </a:t>
            </a:r>
            <a:r>
              <a:rPr lang="en-US" sz="2400" b="1" u="sng" dirty="0" smtClean="0">
                <a:solidFill>
                  <a:srgbClr val="FF0000"/>
                </a:solidFill>
              </a:rPr>
              <a:t>******</a:t>
            </a:r>
          </a:p>
          <a:p>
            <a:r>
              <a:rPr lang="en-US" sz="2400" b="1" u="sng" dirty="0" smtClean="0"/>
              <a:t> </a:t>
            </a:r>
            <a:r>
              <a:rPr lang="en-US" sz="2400" b="1" u="sng" dirty="0"/>
              <a:t>equipment to show cause why the property seized should not be destroyed or the proceeds forfeited</a:t>
            </a:r>
            <a:r>
              <a:rPr lang="en-US" sz="2400" b="1" u="sng" dirty="0" smtClean="0"/>
              <a:t>.</a:t>
            </a:r>
            <a:r>
              <a:rPr lang="en-US" sz="2400" b="1" u="sng" dirty="0" smtClean="0">
                <a:solidFill>
                  <a:srgbClr val="FF0000"/>
                </a:solidFill>
              </a:rPr>
              <a:t>********</a:t>
            </a:r>
            <a:endParaRPr lang="en-US" sz="2400" dirty="0"/>
          </a:p>
        </p:txBody>
      </p:sp>
    </p:spTree>
    <p:extLst>
      <p:ext uri="{BB962C8B-B14F-4D97-AF65-F5344CB8AC3E}">
        <p14:creationId xmlns:p14="http://schemas.microsoft.com/office/powerpoint/2010/main" val="2983910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r>
              <a:rPr lang="en-US" dirty="0"/>
              <a:t>The magistrate, on the motion of the law enforcement agency seizing a prohibited weapon, shall order the weapon destroyed or forfeited to the law enforcement agency seizing the weapon, unless a person shows cause as to why the prohibited weapon should not be destroyed or forfeited. </a:t>
            </a:r>
          </a:p>
          <a:p>
            <a:endParaRPr lang="en-US" dirty="0"/>
          </a:p>
        </p:txBody>
      </p:sp>
    </p:spTree>
    <p:extLst>
      <p:ext uri="{BB962C8B-B14F-4D97-AF65-F5344CB8AC3E}">
        <p14:creationId xmlns:p14="http://schemas.microsoft.com/office/powerpoint/2010/main" val="2772082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Instrument</a:t>
            </a:r>
            <a:endParaRPr lang="en-US" dirty="0"/>
          </a:p>
        </p:txBody>
      </p:sp>
      <p:sp>
        <p:nvSpPr>
          <p:cNvPr id="4" name="Rectangle 3"/>
          <p:cNvSpPr>
            <a:spLocks noGrp="1" noChangeArrowheads="1"/>
          </p:cNvSpPr>
          <p:nvPr>
            <p:ph idx="1"/>
          </p:nvPr>
        </p:nvSpPr>
        <p:spPr/>
        <p:txBody>
          <a:bodyPr>
            <a:normAutofit fontScale="92500" lnSpcReduction="10000"/>
          </a:bodyPr>
          <a:lstStyle/>
          <a:p>
            <a:pPr eaLnBrk="1" hangingPunct="1">
              <a:lnSpc>
                <a:spcPct val="80000"/>
              </a:lnSpc>
            </a:pPr>
            <a:r>
              <a:rPr lang="en-US" dirty="0" smtClean="0"/>
              <a:t>For purposes of this article:</a:t>
            </a:r>
          </a:p>
          <a:p>
            <a:pPr eaLnBrk="1" hangingPunct="1">
              <a:lnSpc>
                <a:spcPct val="80000"/>
              </a:lnSpc>
            </a:pPr>
            <a:r>
              <a:rPr lang="en-US" dirty="0" smtClean="0"/>
              <a:t>(1)  "</a:t>
            </a:r>
            <a:r>
              <a:rPr lang="en-US" b="1" dirty="0" smtClean="0"/>
              <a:t>CRIMINAL INSTRUMENT</a:t>
            </a:r>
            <a:r>
              <a:rPr lang="en-US" dirty="0" smtClean="0"/>
              <a:t>" has the meaning defined in the </a:t>
            </a:r>
            <a:r>
              <a:rPr lang="en-US" b="1" u="sng" dirty="0" smtClean="0"/>
              <a:t>Penal Code; 46.00(b)  For the purpose of this section, "criminal instrument" means anything, the possession, manufacture, or sale of which is not otherwise an offense, that is specially designed, made, or adapted for use in the commission of an offense.</a:t>
            </a:r>
          </a:p>
          <a:p>
            <a:pPr eaLnBrk="1" hangingPunct="1">
              <a:lnSpc>
                <a:spcPct val="80000"/>
              </a:lnSpc>
            </a:pPr>
            <a:r>
              <a:rPr lang="en-US" dirty="0" smtClean="0"/>
              <a:t>(2)  "gambling device or equipment, altered gambling equipment or gambling paraphernalia" has the meaning defined in the Penal Code;</a:t>
            </a:r>
          </a:p>
          <a:p>
            <a:pPr eaLnBrk="1" hangingPunct="1">
              <a:lnSpc>
                <a:spcPct val="80000"/>
              </a:lnSpc>
            </a:pPr>
            <a:r>
              <a:rPr lang="en-US" dirty="0" smtClean="0"/>
              <a:t>(4)  "dog-fighting equipment" means:</a:t>
            </a:r>
          </a:p>
        </p:txBody>
      </p:sp>
    </p:spTree>
    <p:extLst>
      <p:ext uri="{BB962C8B-B14F-4D97-AF65-F5344CB8AC3E}">
        <p14:creationId xmlns:p14="http://schemas.microsoft.com/office/powerpoint/2010/main" val="1625153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68362"/>
          </a:xfrm>
        </p:spPr>
        <p:txBody>
          <a:bodyPr>
            <a:normAutofit fontScale="90000"/>
          </a:bodyPr>
          <a:lstStyle/>
          <a:p>
            <a:pPr eaLnBrk="1" fontAlgn="auto" hangingPunct="1">
              <a:spcAft>
                <a:spcPts val="0"/>
              </a:spcAft>
              <a:defRPr/>
            </a:pPr>
            <a:r>
              <a:rPr lang="en-US" sz="2400" dirty="0"/>
              <a:t>(3)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prohibited weapon" has the meaning defined in the Penal Code; Sec. 46.05</a:t>
            </a:r>
            <a:r>
              <a:rPr lang="en-US" sz="2400" dirty="0">
                <a:latin typeface="Times New Roman" pitchFamily="18" charset="0"/>
                <a:cs typeface="Times New Roman" pitchFamily="18" charset="0"/>
              </a:rPr>
              <a:t>.  PROHIBITED WEAPONS</a:t>
            </a:r>
            <a:r>
              <a:rPr lang="en-US" dirty="0">
                <a:latin typeface="Times New Roman" pitchFamily="18" charset="0"/>
                <a:cs typeface="Times New Roman" pitchFamily="18" charset="0"/>
              </a:rPr>
              <a:t>.</a:t>
            </a:r>
          </a:p>
        </p:txBody>
      </p:sp>
      <p:sp>
        <p:nvSpPr>
          <p:cNvPr id="125955" name="Rectangle 3"/>
          <p:cNvSpPr>
            <a:spLocks noGrp="1" noChangeArrowheads="1"/>
          </p:cNvSpPr>
          <p:nvPr>
            <p:ph sz="quarter" idx="1"/>
          </p:nvPr>
        </p:nvSpPr>
        <p:spPr>
          <a:xfrm>
            <a:off x="457200" y="1219200"/>
            <a:ext cx="8229600" cy="4906963"/>
          </a:xfrm>
        </p:spPr>
        <p:txBody>
          <a:bodyPr>
            <a:normAutofit fontScale="92500" lnSpcReduction="10000"/>
          </a:bodyPr>
          <a:lstStyle/>
          <a:p>
            <a:pPr lvl="1" eaLnBrk="1" hangingPunct="1">
              <a:lnSpc>
                <a:spcPct val="90000"/>
              </a:lnSpc>
            </a:pPr>
            <a:r>
              <a:rPr lang="en-US" smtClean="0"/>
              <a:t>  (a)  A person commits an offense if he intentionally or knowingly possesses, manufactures, transports, repairs, or sells:</a:t>
            </a:r>
          </a:p>
          <a:p>
            <a:pPr lvl="1" eaLnBrk="1" hangingPunct="1">
              <a:lnSpc>
                <a:spcPct val="90000"/>
              </a:lnSpc>
            </a:pPr>
            <a:r>
              <a:rPr lang="en-US" smtClean="0"/>
              <a:t>(1)  an explosive weapon;</a:t>
            </a:r>
          </a:p>
          <a:p>
            <a:pPr lvl="1" eaLnBrk="1" hangingPunct="1">
              <a:lnSpc>
                <a:spcPct val="90000"/>
              </a:lnSpc>
            </a:pPr>
            <a:r>
              <a:rPr lang="en-US" smtClean="0"/>
              <a:t>(2)  a machine gun;</a:t>
            </a:r>
          </a:p>
          <a:p>
            <a:pPr lvl="1" eaLnBrk="1" hangingPunct="1">
              <a:lnSpc>
                <a:spcPct val="90000"/>
              </a:lnSpc>
            </a:pPr>
            <a:r>
              <a:rPr lang="en-US" smtClean="0"/>
              <a:t>(3)  a short-barrel firearm;</a:t>
            </a:r>
          </a:p>
          <a:p>
            <a:pPr lvl="1" eaLnBrk="1" hangingPunct="1">
              <a:lnSpc>
                <a:spcPct val="90000"/>
              </a:lnSpc>
            </a:pPr>
            <a:r>
              <a:rPr lang="en-US" smtClean="0"/>
              <a:t>(4)  a firearm silencer;</a:t>
            </a:r>
          </a:p>
          <a:p>
            <a:pPr lvl="1" eaLnBrk="1" hangingPunct="1">
              <a:lnSpc>
                <a:spcPct val="90000"/>
              </a:lnSpc>
            </a:pPr>
            <a:r>
              <a:rPr lang="en-US" smtClean="0"/>
              <a:t>(5)  a switchblade knife;</a:t>
            </a:r>
          </a:p>
          <a:p>
            <a:pPr lvl="1" eaLnBrk="1" hangingPunct="1">
              <a:lnSpc>
                <a:spcPct val="90000"/>
              </a:lnSpc>
            </a:pPr>
            <a:r>
              <a:rPr lang="en-US" smtClean="0"/>
              <a:t>(6)  knuckles;</a:t>
            </a:r>
          </a:p>
          <a:p>
            <a:pPr lvl="1" eaLnBrk="1" hangingPunct="1">
              <a:lnSpc>
                <a:spcPct val="90000"/>
              </a:lnSpc>
            </a:pPr>
            <a:r>
              <a:rPr lang="en-US" smtClean="0"/>
              <a:t>(7)  armor-piercing ammunition;</a:t>
            </a:r>
          </a:p>
          <a:p>
            <a:pPr lvl="1" eaLnBrk="1" hangingPunct="1">
              <a:lnSpc>
                <a:spcPct val="90000"/>
              </a:lnSpc>
            </a:pPr>
            <a:r>
              <a:rPr lang="en-US" smtClean="0"/>
              <a:t>(8)  a chemical dispensing device; or</a:t>
            </a:r>
          </a:p>
          <a:p>
            <a:pPr lvl="1" eaLnBrk="1" hangingPunct="1">
              <a:lnSpc>
                <a:spcPct val="90000"/>
              </a:lnSpc>
            </a:pPr>
            <a:r>
              <a:rPr lang="en-US" smtClean="0"/>
              <a:t>(9)  a zip gun.</a:t>
            </a:r>
          </a:p>
          <a:p>
            <a:pPr lvl="1" eaLnBrk="1" hangingPunct="1">
              <a:lnSpc>
                <a:spcPct val="90000"/>
              </a:lnSpc>
              <a:buFontTx/>
              <a:buNone/>
            </a:pPr>
            <a:endParaRPr lang="en-US" smtClean="0"/>
          </a:p>
          <a:p>
            <a:pPr lvl="1" eaLnBrk="1" hangingPunct="1">
              <a:lnSpc>
                <a:spcPct val="90000"/>
              </a:lnSpc>
              <a:buFontTx/>
              <a:buNone/>
            </a:pPr>
            <a:endParaRPr lang="en-US" smtClean="0"/>
          </a:p>
          <a:p>
            <a:pPr eaLnBrk="1" hangingPunct="1">
              <a:lnSpc>
                <a:spcPct val="90000"/>
              </a:lnSpc>
            </a:pPr>
            <a:endParaRPr lang="en-US" sz="2800" smtClean="0"/>
          </a:p>
        </p:txBody>
      </p:sp>
    </p:spTree>
    <p:extLst>
      <p:ext uri="{BB962C8B-B14F-4D97-AF65-F5344CB8AC3E}">
        <p14:creationId xmlns:p14="http://schemas.microsoft.com/office/powerpoint/2010/main" val="71731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7200" y="274638"/>
            <a:ext cx="8229600" cy="708025"/>
          </a:xfrm>
        </p:spPr>
        <p:txBody>
          <a:bodyPr>
            <a:normAutofit fontScale="90000"/>
          </a:bodyPr>
          <a:lstStyle/>
          <a:p>
            <a:r>
              <a:rPr lang="en-US" dirty="0"/>
              <a:t>Do we have a </a:t>
            </a:r>
            <a:r>
              <a:rPr lang="en-US" dirty="0" smtClean="0"/>
              <a:t>problem?</a:t>
            </a:r>
            <a:endParaRPr lang="en-US" dirty="0"/>
          </a:p>
        </p:txBody>
      </p:sp>
      <p:pic>
        <p:nvPicPr>
          <p:cNvPr id="289795" name="Picture 3" descr="Palacious Audit 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143000"/>
            <a:ext cx="4206875" cy="560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60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953000"/>
          </a:xfrm>
        </p:spPr>
        <p:txBody>
          <a:bodyPr>
            <a:normAutofit fontScale="92500" lnSpcReduction="20000"/>
          </a:bodyPr>
          <a:lstStyle/>
          <a:p>
            <a:r>
              <a:rPr lang="en-US" sz="2400" dirty="0"/>
              <a:t>(a) </a:t>
            </a:r>
            <a:r>
              <a:rPr lang="en-US" sz="2400" b="1" u="sng" dirty="0"/>
              <a:t>Weapons seized in connection with an offense involving the use of a weapon or an offense</a:t>
            </a:r>
            <a:r>
              <a:rPr lang="en-US" sz="2400" dirty="0"/>
              <a:t> under Penal Code Chapter 46 shall be held by the law enforcement agency making the seizure, subject to the following provisions, unless</a:t>
            </a:r>
            <a:r>
              <a:rPr lang="en-US" sz="2400" dirty="0" smtClean="0"/>
              <a:t>: </a:t>
            </a:r>
            <a:r>
              <a:rPr lang="en-US" sz="2400" dirty="0" smtClean="0">
                <a:solidFill>
                  <a:srgbClr val="FF0000"/>
                </a:solidFill>
              </a:rPr>
              <a:t>*****</a:t>
            </a:r>
          </a:p>
          <a:p>
            <a:endParaRPr lang="en-US" sz="2400" dirty="0"/>
          </a:p>
          <a:p>
            <a:r>
              <a:rPr lang="en-US" sz="2800" dirty="0"/>
              <a:t>c)  </a:t>
            </a:r>
            <a:r>
              <a:rPr lang="en-US" dirty="0">
                <a:latin typeface="Times New Roman" pitchFamily="18" charset="0"/>
                <a:cs typeface="Times New Roman" pitchFamily="18" charset="0"/>
              </a:rPr>
              <a:t>If there is </a:t>
            </a:r>
            <a:r>
              <a:rPr lang="en-US" b="1" u="sng" dirty="0">
                <a:latin typeface="Times New Roman" pitchFamily="18" charset="0"/>
                <a:cs typeface="Times New Roman" pitchFamily="18" charset="0"/>
              </a:rPr>
              <a:t>no prosecution or conviction for an offense involving the weapon seized, the magistrate to whom the seizure was reported shall, before the 61st day after the date the magistrate determines that there will be no prosecution or conviction</a:t>
            </a:r>
            <a:r>
              <a:rPr lang="en-US" dirty="0">
                <a:latin typeface="Times New Roman" pitchFamily="18" charset="0"/>
                <a:cs typeface="Times New Roman" pitchFamily="18" charset="0"/>
              </a:rPr>
              <a:t>, notify in writing the person found in possession of the weapon that the person is entitled to the weapon upon written request to the magistrate.</a:t>
            </a:r>
            <a:endParaRPr lang="en-US" dirty="0"/>
          </a:p>
        </p:txBody>
      </p:sp>
      <p:sp>
        <p:nvSpPr>
          <p:cNvPr id="6" name="Rectangle 2"/>
          <p:cNvSpPr>
            <a:spLocks noGrp="1" noChangeArrowheads="1"/>
          </p:cNvSpPr>
          <p:nvPr>
            <p:ph type="title"/>
          </p:nvPr>
        </p:nvSpPr>
        <p:spPr/>
        <p:txBody>
          <a:bodyPr/>
          <a:lstStyle/>
          <a:p>
            <a:pPr eaLnBrk="1" hangingPunct="1"/>
            <a:r>
              <a:rPr lang="en-US" sz="2400" dirty="0" smtClean="0"/>
              <a:t>Art. 18.19. </a:t>
            </a:r>
            <a:r>
              <a:rPr lang="en-US" sz="2400" b="1" u="sng" dirty="0" smtClean="0"/>
              <a:t>DISPOSITION OF SEIZED WEAPONS</a:t>
            </a:r>
            <a:r>
              <a:rPr lang="en-US" sz="4000" dirty="0" smtClean="0"/>
              <a:t>. </a:t>
            </a:r>
          </a:p>
        </p:txBody>
      </p:sp>
    </p:spTree>
    <p:extLst>
      <p:ext uri="{BB962C8B-B14F-4D97-AF65-F5344CB8AC3E}">
        <p14:creationId xmlns:p14="http://schemas.microsoft.com/office/powerpoint/2010/main" val="1265090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1754326"/>
          </a:xfrm>
          <a:prstGeom prst="rect">
            <a:avLst/>
          </a:prstGeom>
        </p:spPr>
        <p:txBody>
          <a:bodyPr wrap="square">
            <a:spAutoFit/>
          </a:bodyPr>
          <a:lstStyle/>
          <a:p>
            <a:pPr marL="274320" indent="-274320">
              <a:lnSpc>
                <a:spcPct val="150000"/>
              </a:lnSpc>
              <a:buFont typeface="Wingdings 3"/>
              <a:buChar char=""/>
              <a:defRPr/>
            </a:pPr>
            <a:r>
              <a:rPr lang="en-US" dirty="0"/>
              <a:t>The </a:t>
            </a:r>
            <a:r>
              <a:rPr lang="en-US" b="1" u="sng" dirty="0"/>
              <a:t>magistrate shall order the weapon returned to the person found in possession before the 61st day after the date the magistrate receives a request from the person</a:t>
            </a:r>
            <a:r>
              <a:rPr lang="en-US" dirty="0"/>
              <a:t>. </a:t>
            </a:r>
            <a:r>
              <a:rPr lang="en-US" dirty="0" smtClean="0">
                <a:solidFill>
                  <a:srgbClr val="FF0000"/>
                </a:solidFill>
              </a:rPr>
              <a:t>***</a:t>
            </a:r>
          </a:p>
          <a:p>
            <a:pPr marL="274320" indent="-274320">
              <a:lnSpc>
                <a:spcPct val="150000"/>
              </a:lnSpc>
              <a:buFont typeface="Wingdings 3"/>
              <a:buChar char=""/>
              <a:defRPr/>
            </a:pPr>
            <a:r>
              <a:rPr lang="en-US" dirty="0"/>
              <a:t> </a:t>
            </a:r>
          </a:p>
        </p:txBody>
      </p:sp>
      <p:sp>
        <p:nvSpPr>
          <p:cNvPr id="5" name="Rectangle 2"/>
          <p:cNvSpPr>
            <a:spLocks noChangeArrowheads="1"/>
          </p:cNvSpPr>
          <p:nvPr/>
        </p:nvSpPr>
        <p:spPr bwMode="auto">
          <a:xfrm>
            <a:off x="381000" y="228600"/>
            <a:ext cx="8382000" cy="53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smtClean="0"/>
          </a:p>
          <a:p>
            <a:pPr>
              <a:lnSpc>
                <a:spcPct val="80000"/>
              </a:lnSpc>
            </a:pPr>
            <a:r>
              <a:rPr lang="en-US" sz="2800" dirty="0" smtClean="0"/>
              <a:t>If </a:t>
            </a:r>
            <a:r>
              <a:rPr lang="en-US" sz="2800" dirty="0"/>
              <a:t>the </a:t>
            </a:r>
            <a:r>
              <a:rPr lang="en-US" sz="2800" b="1" u="sng" dirty="0"/>
              <a:t>weapon is not requested before the 61st day after the date of notification, the </a:t>
            </a:r>
          </a:p>
          <a:p>
            <a:pPr>
              <a:lnSpc>
                <a:spcPct val="80000"/>
              </a:lnSpc>
            </a:pPr>
            <a:endParaRPr lang="en-US" sz="2800" b="1" u="sng" dirty="0"/>
          </a:p>
          <a:p>
            <a:pPr>
              <a:lnSpc>
                <a:spcPct val="80000"/>
              </a:lnSpc>
            </a:pPr>
            <a:r>
              <a:rPr lang="en-US" sz="2800" b="1" u="sng" dirty="0"/>
              <a:t>magistrate shall, before the 121st day after the date of notification, order the weapon</a:t>
            </a:r>
          </a:p>
          <a:p>
            <a:pPr>
              <a:lnSpc>
                <a:spcPct val="80000"/>
              </a:lnSpc>
            </a:pPr>
            <a:endParaRPr lang="en-US" sz="2800" b="1" u="sng" dirty="0"/>
          </a:p>
          <a:p>
            <a:pPr>
              <a:lnSpc>
                <a:spcPct val="80000"/>
              </a:lnSpc>
            </a:pPr>
            <a:r>
              <a:rPr lang="en-US" sz="2800" b="1" u="sng" dirty="0"/>
              <a:t>destroyed or forfeited to the state for use by the law enforcement agency holding the weapon or by a county forensic laboratory designated by the magistrate</a:t>
            </a:r>
            <a:r>
              <a:rPr lang="en-US" sz="2800" dirty="0"/>
              <a:t>.</a:t>
            </a:r>
            <a:r>
              <a:rPr lang="en-US" dirty="0"/>
              <a:t>  </a:t>
            </a:r>
            <a:r>
              <a:rPr lang="en-US" dirty="0" smtClean="0">
                <a:solidFill>
                  <a:srgbClr val="FF0000"/>
                </a:solidFill>
              </a:rPr>
              <a:t>***</a:t>
            </a:r>
            <a:endParaRPr lang="en-US" dirty="0" smtClean="0"/>
          </a:p>
          <a:p>
            <a:pPr>
              <a:lnSpc>
                <a:spcPct val="80000"/>
              </a:lnSpc>
            </a:pPr>
            <a:endParaRPr lang="en-US" dirty="0"/>
          </a:p>
          <a:p>
            <a:pPr>
              <a:lnSpc>
                <a:spcPct val="80000"/>
              </a:lnSpc>
            </a:pPr>
            <a:endParaRPr lang="en-US" dirty="0"/>
          </a:p>
        </p:txBody>
      </p:sp>
      <p:sp>
        <p:nvSpPr>
          <p:cNvPr id="6" name="Rectangle 1"/>
          <p:cNvSpPr>
            <a:spLocks noChangeArrowheads="1"/>
          </p:cNvSpPr>
          <p:nvPr/>
        </p:nvSpPr>
        <p:spPr bwMode="auto">
          <a:xfrm>
            <a:off x="152400" y="5029200"/>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sz="2400" b="1" u="sng" dirty="0">
                <a:latin typeface="Times New Roman" charset="0"/>
                <a:cs typeface="Times New Roman" charset="0"/>
              </a:rPr>
              <a:t>If the magistrate does not order the return, destruction, or forfeiture of the weapon within the applicable period prescribed by this subsection, the law enforcement agency holding the weapon may request an order of destruction or forfeiture of the weapon from the magistrate.</a:t>
            </a:r>
          </a:p>
        </p:txBody>
      </p:sp>
    </p:spTree>
    <p:extLst>
      <p:ext uri="{BB962C8B-B14F-4D97-AF65-F5344CB8AC3E}">
        <p14:creationId xmlns:p14="http://schemas.microsoft.com/office/powerpoint/2010/main" val="146908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81000"/>
            <a:ext cx="8229600" cy="60960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2"/>
              <a:buChar char=""/>
              <a:defRPr/>
            </a:pPr>
            <a:endParaRPr lang="en-US" sz="2000" dirty="0" smtClean="0">
              <a:latin typeface="Times New Roman" pitchFamily="18" charset="0"/>
              <a:cs typeface="Times New Roman" pitchFamily="18" charset="0"/>
            </a:endParaRPr>
          </a:p>
          <a:p>
            <a:pPr>
              <a:lnSpc>
                <a:spcPct val="80000"/>
              </a:lnSpc>
              <a:buFont typeface="Wingdings 2"/>
              <a:buChar char=""/>
              <a:defRPr/>
            </a:pPr>
            <a:endParaRPr lang="en-US" sz="2000" dirty="0" smtClean="0">
              <a:latin typeface="Times New Roman" pitchFamily="18" charset="0"/>
              <a:cs typeface="Times New Roman" pitchFamily="18" charset="0"/>
            </a:endParaRPr>
          </a:p>
          <a:p>
            <a:pPr>
              <a:lnSpc>
                <a:spcPct val="80000"/>
              </a:lnSpc>
              <a:buFont typeface="Wingdings 2"/>
              <a:buChar char=""/>
              <a:defRPr/>
            </a:pPr>
            <a:endParaRPr lang="en-US" sz="2800" dirty="0" smtClean="0">
              <a:latin typeface="Times New Roman" pitchFamily="18" charset="0"/>
              <a:cs typeface="Times New Roman" pitchFamily="18" charset="0"/>
            </a:endParaRPr>
          </a:p>
          <a:p>
            <a:pPr marL="0" indent="0">
              <a:lnSpc>
                <a:spcPct val="80000"/>
              </a:lnSpc>
              <a:buNone/>
              <a:defRPr/>
            </a:pPr>
            <a:r>
              <a:rPr lang="en-US" sz="2800" dirty="0" smtClean="0">
                <a:latin typeface="Times New Roman" pitchFamily="18" charset="0"/>
                <a:cs typeface="Times New Roman" pitchFamily="18" charset="0"/>
              </a:rPr>
              <a:t>(d)  A person either </a:t>
            </a:r>
            <a:r>
              <a:rPr lang="en-US" sz="2800" b="1" u="sng" dirty="0" smtClean="0">
                <a:latin typeface="Times New Roman" pitchFamily="18" charset="0"/>
                <a:cs typeface="Times New Roman" pitchFamily="18" charset="0"/>
              </a:rPr>
              <a:t>convicted or receiving deferred adjudication under Chapter 46, Penal Code, is entitled to the weapon seized upon request to the court in which the person was convicted or placed on deferred adjudication.</a:t>
            </a:r>
            <a:r>
              <a:rPr lang="en-US" sz="2800" dirty="0" smtClean="0">
                <a:latin typeface="Times New Roman" pitchFamily="18" charset="0"/>
                <a:cs typeface="Times New Roman" pitchFamily="18" charset="0"/>
              </a:rPr>
              <a:t> </a:t>
            </a:r>
          </a:p>
          <a:p>
            <a:pPr>
              <a:lnSpc>
                <a:spcPct val="80000"/>
              </a:lnSpc>
              <a:buFont typeface="Wingdings 2"/>
              <a:buChar char=""/>
              <a:defRPr/>
            </a:pPr>
            <a:endParaRPr lang="en-US" sz="2800" dirty="0" smtClean="0">
              <a:latin typeface="Times New Roman" pitchFamily="18" charset="0"/>
              <a:cs typeface="Times New Roman" pitchFamily="18" charset="0"/>
            </a:endParaRPr>
          </a:p>
          <a:p>
            <a:pPr marL="0" indent="0">
              <a:lnSpc>
                <a:spcPct val="80000"/>
              </a:lnSpc>
              <a:buNone/>
              <a:defRPr/>
            </a:pPr>
            <a:r>
              <a:rPr lang="en-US" sz="2800" b="1" u="sng" dirty="0" smtClean="0">
                <a:latin typeface="Times New Roman" pitchFamily="18" charset="0"/>
                <a:cs typeface="Times New Roman" pitchFamily="18" charset="0"/>
              </a:rPr>
              <a:t>However, the court entering the judgment shall order the weapon destroyed or forfeited to the state for use by the law enforcement agency holding the weapon or by a county forensic laboratory designated by the court if:</a:t>
            </a:r>
          </a:p>
          <a:p>
            <a:pPr>
              <a:lnSpc>
                <a:spcPct val="80000"/>
              </a:lnSpc>
              <a:buFont typeface="Wingdings 2"/>
              <a:buChar char=""/>
              <a:defRPr/>
            </a:pPr>
            <a:endParaRPr lang="en-US" sz="2800" b="1" u="sng" dirty="0" smtClean="0">
              <a:latin typeface="Times New Roman" pitchFamily="18" charset="0"/>
              <a:cs typeface="Times New Roman" pitchFamily="18" charset="0"/>
            </a:endParaRPr>
          </a:p>
          <a:p>
            <a:pPr marL="0" indent="0">
              <a:lnSpc>
                <a:spcPct val="80000"/>
              </a:lnSpc>
              <a:buNone/>
              <a:defRPr/>
            </a:pPr>
            <a:r>
              <a:rPr lang="en-US" sz="2800" b="1" u="sng" dirty="0" smtClean="0">
                <a:latin typeface="Times New Roman" pitchFamily="18" charset="0"/>
                <a:cs typeface="Times New Roman" pitchFamily="18" charset="0"/>
              </a:rPr>
              <a:t>(1)  the person does not request the weapon before the 61st day after the date of the judgment of conviction or the order placing the person on deferred adjudication;</a:t>
            </a:r>
            <a:endParaRPr lang="en-US" sz="28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271147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z="2400" b="1" u="sng" smtClean="0"/>
              <a:t>Guideline 18.19</a:t>
            </a:r>
          </a:p>
        </p:txBody>
      </p:sp>
      <p:sp>
        <p:nvSpPr>
          <p:cNvPr id="135171" name="Rectangle 4"/>
          <p:cNvSpPr>
            <a:spLocks noGrp="1" noChangeArrowheads="1"/>
          </p:cNvSpPr>
          <p:nvPr>
            <p:ph sz="quarter" idx="1"/>
          </p:nvPr>
        </p:nvSpPr>
        <p:spPr>
          <a:xfrm>
            <a:off x="457200" y="1219200"/>
            <a:ext cx="4041775" cy="4937125"/>
          </a:xfrm>
        </p:spPr>
        <p:txBody>
          <a:bodyPr/>
          <a:lstStyle/>
          <a:p>
            <a:pPr eaLnBrk="1" hangingPunct="1"/>
            <a:endParaRPr lang="en-US" dirty="0" smtClean="0"/>
          </a:p>
          <a:p>
            <a:pPr eaLnBrk="1" hangingPunct="1"/>
            <a:r>
              <a:rPr lang="en-US" dirty="0" smtClean="0"/>
              <a:t>(c)  </a:t>
            </a:r>
            <a:r>
              <a:rPr lang="en-US" sz="2400" b="1" u="sng" dirty="0" smtClean="0">
                <a:latin typeface="Times New Roman" charset="0"/>
                <a:cs typeface="Times New Roman" charset="0"/>
              </a:rPr>
              <a:t>NO PROSECUTION OR CONVICTION</a:t>
            </a:r>
          </a:p>
          <a:p>
            <a:pPr eaLnBrk="1" hangingPunct="1"/>
            <a:endParaRPr lang="en-US" sz="2000" b="1" u="sng" dirty="0" smtClean="0"/>
          </a:p>
          <a:p>
            <a:pPr eaLnBrk="1" hangingPunct="1">
              <a:buFontTx/>
              <a:buNone/>
            </a:pPr>
            <a:endParaRPr lang="en-US" sz="2000" b="1" u="sng" dirty="0" smtClean="0"/>
          </a:p>
          <a:p>
            <a:pPr eaLnBrk="1" hangingPunct="1"/>
            <a:r>
              <a:rPr lang="en-US" sz="2000" b="1" u="sng" dirty="0" smtClean="0">
                <a:latin typeface="Times New Roman" charset="0"/>
                <a:cs typeface="Times New Roman" charset="0"/>
              </a:rPr>
              <a:t>WEAPON NOT REQUESTED  61ST MAGISTRATE</a:t>
            </a:r>
          </a:p>
          <a:p>
            <a:pPr eaLnBrk="1" hangingPunct="1"/>
            <a:endParaRPr lang="en-US" sz="2000" b="1" u="sng" dirty="0" smtClean="0"/>
          </a:p>
          <a:p>
            <a:pPr eaLnBrk="1" hangingPunct="1"/>
            <a:endParaRPr lang="en-US" sz="2000" b="1" u="sng" dirty="0" smtClean="0"/>
          </a:p>
          <a:p>
            <a:pPr eaLnBrk="1" hangingPunct="1"/>
            <a:endParaRPr lang="en-US" sz="2000" b="1" u="sng" dirty="0" smtClean="0"/>
          </a:p>
        </p:txBody>
      </p:sp>
      <p:sp>
        <p:nvSpPr>
          <p:cNvPr id="135172" name="Rectangle 5"/>
          <p:cNvSpPr>
            <a:spLocks noGrp="1" noChangeArrowheads="1"/>
          </p:cNvSpPr>
          <p:nvPr>
            <p:ph sz="quarter" idx="2"/>
          </p:nvPr>
        </p:nvSpPr>
        <p:spPr>
          <a:xfrm>
            <a:off x="4648200" y="1600200"/>
            <a:ext cx="4343400" cy="4525963"/>
          </a:xfrm>
        </p:spPr>
        <p:txBody>
          <a:bodyPr/>
          <a:lstStyle/>
          <a:p>
            <a:pPr eaLnBrk="1" hangingPunct="1"/>
            <a:r>
              <a:rPr lang="en-US" sz="2400" b="1" dirty="0" smtClean="0"/>
              <a:t>Property Hearing within 61 days</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r>
              <a:rPr lang="en-US" sz="2000" b="1" u="sng" dirty="0" smtClean="0"/>
              <a:t>before 121st  weapon destroyed, forfeited department, forensic laboratory by a magistrate</a:t>
            </a:r>
          </a:p>
          <a:p>
            <a:pPr eaLnBrk="1" hangingPunct="1"/>
            <a:endParaRPr lang="en-US" sz="2000" dirty="0" smtClean="0"/>
          </a:p>
        </p:txBody>
      </p:sp>
    </p:spTree>
    <p:extLst>
      <p:ext uri="{BB962C8B-B14F-4D97-AF65-F5344CB8AC3E}">
        <p14:creationId xmlns:p14="http://schemas.microsoft.com/office/powerpoint/2010/main" val="3610057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Art. 38.43.  EVIDENCE CONTAINING BIOLOGICAL MATERIAL</a:t>
            </a:r>
          </a:p>
        </p:txBody>
      </p:sp>
      <p:sp>
        <p:nvSpPr>
          <p:cNvPr id="6" name="Content Placeholder 5"/>
          <p:cNvSpPr>
            <a:spLocks noGrp="1"/>
          </p:cNvSpPr>
          <p:nvPr>
            <p:ph idx="1"/>
          </p:nvPr>
        </p:nvSpPr>
        <p:spPr/>
        <p:txBody>
          <a:bodyPr>
            <a:normAutofit/>
          </a:bodyPr>
          <a:lstStyle/>
          <a:p>
            <a:r>
              <a:rPr lang="en-US" sz="2400" u="sng" dirty="0"/>
              <a:t>any item that contains blood, semen, hair, saliva, skin tissue, fingernail scrapings, bone, bodily fluids, or any other identifiable biological material that was collected as part </a:t>
            </a:r>
            <a:r>
              <a:rPr lang="en-US" sz="2400" u="sng" dirty="0" smtClean="0"/>
              <a:t>of </a:t>
            </a:r>
            <a:r>
              <a:rPr lang="en-US" sz="2400" u="sng" dirty="0"/>
              <a:t>an investigation of an alleged felony </a:t>
            </a:r>
            <a:r>
              <a:rPr lang="en-US" sz="2400" dirty="0" smtClean="0"/>
              <a:t>offense</a:t>
            </a:r>
            <a:r>
              <a:rPr lang="en-US" sz="2800" dirty="0" smtClean="0">
                <a:solidFill>
                  <a:srgbClr val="FF0000"/>
                </a:solidFill>
              </a:rPr>
              <a:t>**</a:t>
            </a:r>
          </a:p>
          <a:p>
            <a:pPr marL="0" indent="0">
              <a:buNone/>
            </a:pPr>
            <a:endParaRPr lang="en-US" sz="2800" dirty="0" smtClean="0">
              <a:solidFill>
                <a:srgbClr val="FF0000"/>
              </a:solidFill>
            </a:endParaRPr>
          </a:p>
          <a:p>
            <a:r>
              <a:rPr lang="en-US" b="1" dirty="0"/>
              <a:t> </a:t>
            </a:r>
            <a:r>
              <a:rPr lang="en-US" sz="2400" b="1" dirty="0"/>
              <a:t>An entity or individual described by Subsection (b) shall ensure that biological evidence collected pursuant to an investigation or prosecution of a felony offense or conduct constituting a felony offense is retained and preserved</a:t>
            </a:r>
            <a:r>
              <a:rPr lang="en-US" sz="2400" b="1" dirty="0" smtClean="0"/>
              <a:t>:</a:t>
            </a:r>
            <a:r>
              <a:rPr lang="en-US" sz="2400" b="1" dirty="0" smtClean="0">
                <a:solidFill>
                  <a:srgbClr val="FF0000"/>
                </a:solidFill>
              </a:rPr>
              <a:t>****</a:t>
            </a:r>
          </a:p>
          <a:p>
            <a:endParaRPr lang="en-US" sz="2400" b="1" dirty="0"/>
          </a:p>
          <a:p>
            <a:endParaRPr lang="en-US" dirty="0"/>
          </a:p>
        </p:txBody>
      </p:sp>
    </p:spTree>
    <p:extLst>
      <p:ext uri="{BB962C8B-B14F-4D97-AF65-F5344CB8AC3E}">
        <p14:creationId xmlns:p14="http://schemas.microsoft.com/office/powerpoint/2010/main" val="1524481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7063472"/>
          </a:xfrm>
          <a:prstGeom prst="rect">
            <a:avLst/>
          </a:prstGeom>
        </p:spPr>
        <p:txBody>
          <a:bodyPr wrap="square">
            <a:spAutoFit/>
          </a:bodyPr>
          <a:lstStyle/>
          <a:p>
            <a:pPr>
              <a:lnSpc>
                <a:spcPct val="90000"/>
              </a:lnSpc>
            </a:pPr>
            <a:r>
              <a:rPr lang="en-US" sz="2400" b="1" dirty="0"/>
              <a:t>(1)  for not less than 40 years, or until the applicable statute of limitations has expired, if there </a:t>
            </a:r>
            <a:r>
              <a:rPr lang="en-US" sz="2400" b="1" dirty="0" smtClean="0"/>
              <a:t>is </a:t>
            </a:r>
            <a:r>
              <a:rPr lang="en-US" sz="2400" b="1" dirty="0"/>
              <a:t>an apprehended actor associated with the offense; or</a:t>
            </a:r>
          </a:p>
          <a:p>
            <a:pPr>
              <a:lnSpc>
                <a:spcPct val="90000"/>
              </a:lnSpc>
            </a:pPr>
            <a:endParaRPr lang="en-US" sz="2400" b="1" dirty="0"/>
          </a:p>
          <a:p>
            <a:pPr>
              <a:lnSpc>
                <a:spcPct val="90000"/>
              </a:lnSpc>
            </a:pPr>
            <a:r>
              <a:rPr lang="en-US" sz="2400" b="1" u="sng" dirty="0"/>
              <a:t>or(2) until the defendant dies, completes the defendant's sentence, or is released on parole or mandatory supervision, if the defendant is sentenced to a term of confinement or imprisonment</a:t>
            </a:r>
            <a:r>
              <a:rPr lang="en-US" sz="2400" b="1" u="sng" dirty="0" smtClean="0"/>
              <a:t>. </a:t>
            </a:r>
            <a:r>
              <a:rPr lang="en-US" sz="2400" b="1" u="sng" dirty="0" smtClean="0">
                <a:solidFill>
                  <a:srgbClr val="FF0000"/>
                </a:solidFill>
              </a:rPr>
              <a:t>****</a:t>
            </a:r>
            <a:endParaRPr lang="en-US" sz="2400" b="1" u="sng" dirty="0" smtClean="0"/>
          </a:p>
          <a:p>
            <a:pPr>
              <a:lnSpc>
                <a:spcPct val="90000"/>
              </a:lnSpc>
            </a:pPr>
            <a:r>
              <a:rPr lang="en-US" sz="2400" b="1" dirty="0"/>
              <a:t>(d)  The attorney representing the state, clerk, or other officer in possession of biological evidence described by Subsection (a) may destroy the evidence, but only if the attorney, clerk, or officer by mail notifies the defendant, the last attorney of record for the defendant, and </a:t>
            </a:r>
            <a:r>
              <a:rPr lang="en-US" sz="2400" b="1" dirty="0" smtClean="0"/>
              <a:t>the convicting </a:t>
            </a:r>
            <a:r>
              <a:rPr lang="en-US" sz="2400" b="1" dirty="0"/>
              <a:t>court of the decision to destroy the evidence and a written objection is not received by the attorney, clerk, or officer from the defendant, attorney of record, or court before the 91st day after the later of the following dates</a:t>
            </a:r>
            <a:r>
              <a:rPr lang="en-US" sz="2400" b="1" dirty="0" smtClean="0"/>
              <a:t>:</a:t>
            </a:r>
          </a:p>
          <a:p>
            <a:pPr>
              <a:lnSpc>
                <a:spcPct val="90000"/>
              </a:lnSpc>
            </a:pPr>
            <a:endParaRPr lang="en-US" sz="2400" b="1" dirty="0"/>
          </a:p>
          <a:p>
            <a:pPr>
              <a:lnSpc>
                <a:spcPct val="90000"/>
              </a:lnSpc>
            </a:pPr>
            <a:r>
              <a:rPr lang="en-US" sz="2400" dirty="0"/>
              <a:t>(e)  To the extent of any conflict, this article controls over Article 2.21.</a:t>
            </a:r>
          </a:p>
          <a:p>
            <a:pPr>
              <a:lnSpc>
                <a:spcPct val="90000"/>
              </a:lnSpc>
            </a:pPr>
            <a:endParaRPr lang="en-US" sz="2400" b="1" dirty="0"/>
          </a:p>
          <a:p>
            <a:pPr>
              <a:lnSpc>
                <a:spcPct val="90000"/>
              </a:lnSpc>
            </a:pPr>
            <a:endParaRPr lang="en-US" sz="2400" dirty="0"/>
          </a:p>
          <a:p>
            <a:pPr>
              <a:lnSpc>
                <a:spcPct val="90000"/>
              </a:lnSpc>
            </a:pPr>
            <a:endParaRPr lang="en-US" b="1" u="sng" dirty="0"/>
          </a:p>
        </p:txBody>
      </p:sp>
    </p:spTree>
    <p:extLst>
      <p:ext uri="{BB962C8B-B14F-4D97-AF65-F5344CB8AC3E}">
        <p14:creationId xmlns:p14="http://schemas.microsoft.com/office/powerpoint/2010/main" val="2974994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Guidelines</a:t>
            </a:r>
            <a:endParaRPr lang="en-US" dirty="0"/>
          </a:p>
        </p:txBody>
      </p:sp>
      <p:sp>
        <p:nvSpPr>
          <p:cNvPr id="9" name="Rectangle 4"/>
          <p:cNvSpPr>
            <a:spLocks noGrp="1" noChangeArrowheads="1"/>
          </p:cNvSpPr>
          <p:nvPr>
            <p:ph sz="half" idx="2"/>
          </p:nvPr>
        </p:nvSpPr>
        <p:spPr/>
        <p:txBody>
          <a:bodyPr/>
          <a:lstStyle/>
          <a:p>
            <a:pPr eaLnBrk="1" hangingPunct="1"/>
            <a:r>
              <a:rPr lang="en-US" sz="2000" b="1" dirty="0" smtClean="0"/>
              <a:t>40 years or statute</a:t>
            </a:r>
          </a:p>
          <a:p>
            <a:pPr eaLnBrk="1" hangingPunct="1"/>
            <a:endParaRPr lang="en-US" sz="2000" b="1" dirty="0" smtClean="0"/>
          </a:p>
          <a:p>
            <a:pPr eaLnBrk="1" hangingPunct="1"/>
            <a:r>
              <a:rPr lang="en-US" sz="2000" b="1" dirty="0" smtClean="0"/>
              <a:t>possession of the state during the prosecution of the case</a:t>
            </a:r>
          </a:p>
          <a:p>
            <a:pPr eaLnBrk="1" hangingPunct="1"/>
            <a:r>
              <a:rPr lang="en-US" sz="2000" b="1" dirty="0" smtClean="0"/>
              <a:t> time of conviction was known to contain biological material that if subjected to scientific testing would more likely than not </a:t>
            </a:r>
          </a:p>
          <a:p>
            <a:pPr eaLnBrk="1" hangingPunct="1"/>
            <a:r>
              <a:rPr lang="en-US" sz="2000" b="1" dirty="0" smtClean="0"/>
              <a:t>establish the identity of defendant</a:t>
            </a:r>
          </a:p>
          <a:p>
            <a:pPr eaLnBrk="1" hangingPunct="1"/>
            <a:r>
              <a:rPr lang="en-US" sz="2000" b="1" dirty="0" smtClean="0"/>
              <a:t>exclude a person</a:t>
            </a:r>
            <a:r>
              <a:rPr lang="en-US" sz="2000" dirty="0" smtClean="0"/>
              <a:t> </a:t>
            </a:r>
          </a:p>
          <a:p>
            <a:pPr eaLnBrk="1" hangingPunct="1"/>
            <a:endParaRPr lang="en-US" sz="2000" b="1" dirty="0" smtClean="0"/>
          </a:p>
          <a:p>
            <a:pPr eaLnBrk="1" hangingPunct="1"/>
            <a:endParaRPr lang="en-US" sz="2000" b="1" dirty="0" smtClean="0"/>
          </a:p>
        </p:txBody>
      </p:sp>
      <p:sp>
        <p:nvSpPr>
          <p:cNvPr id="10" name="Rectangle 5"/>
          <p:cNvSpPr>
            <a:spLocks noGrp="1" noChangeArrowheads="1"/>
          </p:cNvSpPr>
          <p:nvPr>
            <p:ph sz="quarter" idx="4"/>
          </p:nvPr>
        </p:nvSpPr>
        <p:spPr>
          <a:xfrm>
            <a:off x="4645025" y="1905000"/>
            <a:ext cx="4117975" cy="4221163"/>
          </a:xfrm>
        </p:spPr>
        <p:txBody>
          <a:bodyPr/>
          <a:lstStyle/>
          <a:p>
            <a:pPr eaLnBrk="1" hangingPunct="1"/>
            <a:r>
              <a:rPr lang="en-US" sz="2000" b="1" dirty="0" smtClean="0"/>
              <a:t>Hold until the inmate is executed, dies, or is released on parole, if the defendant was convicted of a capital felony</a:t>
            </a:r>
            <a:r>
              <a:rPr lang="en-US" sz="2000" dirty="0" smtClean="0"/>
              <a:t>;  or</a:t>
            </a:r>
          </a:p>
          <a:p>
            <a:pPr eaLnBrk="1" hangingPunct="1"/>
            <a:r>
              <a:rPr lang="en-US" sz="2000" b="1" dirty="0" smtClean="0"/>
              <a:t>until the defendant dies, completes the defendant's sentence, or is released on parole or mandatory supervision, if the defendant is sentenced to a term of confinement or imprisonment</a:t>
            </a:r>
            <a:endParaRPr lang="en-US" sz="2000" dirty="0" smtClean="0"/>
          </a:p>
          <a:p>
            <a:pPr eaLnBrk="1" hangingPunct="1"/>
            <a:endParaRPr lang="en-US" dirty="0" smtClean="0"/>
          </a:p>
        </p:txBody>
      </p:sp>
    </p:spTree>
    <p:extLst>
      <p:ext uri="{BB962C8B-B14F-4D97-AF65-F5344CB8AC3E}">
        <p14:creationId xmlns:p14="http://schemas.microsoft.com/office/powerpoint/2010/main" val="1209470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04800"/>
            <a:ext cx="8229600" cy="5821363"/>
          </a:xfrm>
        </p:spPr>
        <p:txBody>
          <a:bodyPr>
            <a:normAutofit fontScale="77500" lnSpcReduction="20000"/>
          </a:bodyPr>
          <a:lstStyle/>
          <a:p>
            <a:pPr>
              <a:defRPr/>
            </a:pPr>
            <a:r>
              <a:rPr lang="en-US" dirty="0"/>
              <a:t>SECTION 2.  Section 420.003, Government Code, is amended by amending Subdivisions (1) and (6) and adding Subdivisions (1-a), (1-b), (1-c), and (1-d) to read as follows:</a:t>
            </a:r>
          </a:p>
          <a:p>
            <a:pPr>
              <a:defRPr/>
            </a:pPr>
            <a:r>
              <a:rPr lang="en-US" dirty="0"/>
              <a:t>(1)  </a:t>
            </a:r>
            <a:r>
              <a:rPr lang="en-US" u="sng" dirty="0"/>
              <a:t>"</a:t>
            </a:r>
            <a:r>
              <a:rPr lang="en-US" b="1" u="sng" dirty="0"/>
              <a:t>Accredited crime laboratory</a:t>
            </a:r>
            <a:r>
              <a:rPr lang="en-US" u="sng" dirty="0"/>
              <a:t>" means a crime laboratory, as that term is defined by Article 38.35, Code of Criminal Procedure, that has been accredited </a:t>
            </a:r>
            <a:r>
              <a:rPr lang="en-US" dirty="0"/>
              <a:t>under  411.0205. </a:t>
            </a:r>
          </a:p>
          <a:p>
            <a:pPr>
              <a:defRPr/>
            </a:pPr>
            <a:endParaRPr lang="en-US" dirty="0"/>
          </a:p>
          <a:p>
            <a:pPr>
              <a:defRPr/>
            </a:pPr>
            <a:endParaRPr lang="en-US" dirty="0"/>
          </a:p>
          <a:p>
            <a:pPr>
              <a:defRPr/>
            </a:pPr>
            <a:r>
              <a:rPr lang="en-US" dirty="0"/>
              <a:t>SECTION 3.  Subsection (e), Section 420.031, Government Code, is amended to read as follows:</a:t>
            </a:r>
          </a:p>
          <a:p>
            <a:pPr>
              <a:defRPr/>
            </a:pPr>
            <a:r>
              <a:rPr lang="en-US" dirty="0"/>
              <a:t>(e)  Evidence collected under this section may not be released unless </a:t>
            </a:r>
            <a:r>
              <a:rPr lang="en-US" u="sng" dirty="0"/>
              <a:t>a signed,</a:t>
            </a:r>
            <a:r>
              <a:rPr lang="en-US" dirty="0"/>
              <a:t> [</a:t>
            </a:r>
            <a:r>
              <a:rPr lang="en-US" strike="sngStrike" dirty="0"/>
              <a:t>the survivor of the offense or a legal representative of the survivor signs a</a:t>
            </a:r>
            <a:r>
              <a:rPr lang="en-US" dirty="0"/>
              <a:t>] written consent to release the evidence </a:t>
            </a:r>
            <a:r>
              <a:rPr lang="en-US" u="sng" dirty="0"/>
              <a:t>is obtained as provided by Section 420.0735</a:t>
            </a:r>
            <a:r>
              <a:rPr lang="en-US" dirty="0"/>
              <a:t>.</a:t>
            </a:r>
          </a:p>
        </p:txBody>
      </p:sp>
    </p:spTree>
    <p:extLst>
      <p:ext uri="{BB962C8B-B14F-4D97-AF65-F5344CB8AC3E}">
        <p14:creationId xmlns:p14="http://schemas.microsoft.com/office/powerpoint/2010/main" val="545295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ChangeArrowheads="1"/>
          </p:cNvSpPr>
          <p:nvPr/>
        </p:nvSpPr>
        <p:spPr bwMode="auto">
          <a:xfrm>
            <a:off x="381000" y="533400"/>
            <a:ext cx="812641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u="sng"/>
              <a:t>Section Sec. 420.033. </a:t>
            </a:r>
          </a:p>
          <a:p>
            <a:r>
              <a:rPr lang="en-US" sz="2000" u="sng"/>
              <a:t> CHAIN OF CUSTODY.  Medical, law enforcement, department, and laboratory personnel who handle sexual assault evidence under this chapter or other law </a:t>
            </a:r>
            <a:r>
              <a:rPr lang="en-US" sz="2000" b="1" u="sng"/>
              <a:t>shall maintain the chain of custody of the evidence from the time the evidence is collected until the time the evidence is destroyed</a:t>
            </a:r>
            <a:r>
              <a:rPr lang="en-US" sz="2000" u="sng"/>
              <a:t>.</a:t>
            </a:r>
          </a:p>
          <a:p>
            <a:endParaRPr lang="en-US" u="sng"/>
          </a:p>
          <a:p>
            <a:endParaRPr lang="en-US" u="sng"/>
          </a:p>
          <a:p>
            <a:r>
              <a:rPr lang="en-US" sz="2000" u="sng"/>
              <a:t>Sec. 420.042.  ANALYSIS OF SEXUAL ASSAULT EVIDENCE.  (a)  A law enforcement agency that receives sexual assault evidence collected under this chapter or other law shall submit that evidence to a public accredited crime laboratory for analysis not later than </a:t>
            </a:r>
            <a:r>
              <a:rPr lang="en-US" sz="2000" b="1" u="sng"/>
              <a:t>the 30th day after the date on which that evidence was received.</a:t>
            </a:r>
            <a:endParaRPr lang="en-US" sz="2000" b="1"/>
          </a:p>
          <a:p>
            <a:r>
              <a:rPr lang="en-US" sz="2000" u="sng"/>
              <a:t>(b)  A person who submits sexual assault evidence to a public accredited crime laboratory under this chapter or other law shall provide the following signed, written certification with each submission:  "This evidence is being submitted by (name of person making submission) in connection with a criminal investigation."</a:t>
            </a:r>
            <a:endParaRPr lang="en-US" sz="2000"/>
          </a:p>
          <a:p>
            <a:endParaRPr lang="en-US"/>
          </a:p>
        </p:txBody>
      </p:sp>
    </p:spTree>
    <p:extLst>
      <p:ext uri="{BB962C8B-B14F-4D97-AF65-F5344CB8AC3E}">
        <p14:creationId xmlns:p14="http://schemas.microsoft.com/office/powerpoint/2010/main" val="13062468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ChangeArrowheads="1"/>
          </p:cNvSpPr>
          <p:nvPr/>
        </p:nvSpPr>
        <p:spPr bwMode="auto">
          <a:xfrm>
            <a:off x="457200" y="304800"/>
            <a:ext cx="83058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Sec. 420.0735.  CONSENT FOR RELEASE OF CERTAIN EVIDENCE.  (a)  Consent for the release of evidence contained in an evidence collection kit must be in writing and signed by:</a:t>
            </a:r>
            <a:endParaRPr lang="en-US"/>
          </a:p>
          <a:p>
            <a:r>
              <a:rPr lang="en-US" u="sng"/>
              <a:t>(1)  the survivor, if the survivor is 14 years of age or older;</a:t>
            </a:r>
            <a:endParaRPr lang="en-US"/>
          </a:p>
          <a:p>
            <a:r>
              <a:rPr lang="en-US" u="sng"/>
              <a:t>(2)  the survivor's parent or guardian or an employee of the Department of Family and Protective Services, if the survivor is younger than 14 years of age; or</a:t>
            </a:r>
          </a:p>
          <a:p>
            <a:endParaRPr lang="en-US" u="sng"/>
          </a:p>
          <a:p>
            <a:r>
              <a:rPr lang="en-US" u="sng"/>
              <a:t>GET COURT or DISTRICT ATTORNEYS APPROVAL</a:t>
            </a:r>
          </a:p>
          <a:p>
            <a:endParaRPr lang="en-US" u="sng"/>
          </a:p>
          <a:p>
            <a:r>
              <a:rPr lang="en-US" sz="2000" u="sng"/>
              <a:t>(c)  Consent for release under Subsection (a) applies only to evidence contained in an evidence collection kit and does not affect the confidentiality of any other confidential information under this chapter.</a:t>
            </a:r>
            <a:endParaRPr lang="en-US" sz="2000"/>
          </a:p>
          <a:p>
            <a:r>
              <a:rPr lang="en-US" sz="2000" u="sng"/>
              <a:t>(d)  The written consent must specify:</a:t>
            </a:r>
            <a:endParaRPr lang="en-US" sz="2000"/>
          </a:p>
          <a:p>
            <a:r>
              <a:rPr lang="en-US" sz="2000" u="sng"/>
              <a:t>(1)  the evidence covered by the release;</a:t>
            </a:r>
            <a:endParaRPr lang="en-US" sz="2000"/>
          </a:p>
          <a:p>
            <a:r>
              <a:rPr lang="en-US" sz="2000" u="sng"/>
              <a:t>(2)  the reason or purpose for the release; and</a:t>
            </a:r>
            <a:endParaRPr lang="en-US" sz="2000"/>
          </a:p>
          <a:p>
            <a:r>
              <a:rPr lang="en-US" sz="2000" u="sng"/>
              <a:t>(3)  the person to whom the evidence is to be released.</a:t>
            </a:r>
            <a:endParaRPr lang="en-US" sz="2000"/>
          </a:p>
          <a:p>
            <a:endParaRPr lang="en-US"/>
          </a:p>
        </p:txBody>
      </p:sp>
    </p:spTree>
    <p:extLst>
      <p:ext uri="{BB962C8B-B14F-4D97-AF65-F5344CB8AC3E}">
        <p14:creationId xmlns:p14="http://schemas.microsoft.com/office/powerpoint/2010/main" val="200514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Departmental SOP </a:t>
            </a:r>
          </a:p>
          <a:p>
            <a:pPr marL="0" indent="0">
              <a:buNone/>
            </a:pPr>
            <a:r>
              <a:rPr lang="en-US" dirty="0" smtClean="0"/>
              <a:t>	and a Property Room Procedural Manual</a:t>
            </a:r>
          </a:p>
          <a:p>
            <a:pPr marL="0" indent="0">
              <a:buNone/>
            </a:pPr>
            <a:endParaRPr lang="en-US" dirty="0" smtClean="0"/>
          </a:p>
          <a:p>
            <a:r>
              <a:rPr lang="en-US" dirty="0" smtClean="0"/>
              <a:t>Daily, Monthly, Semi-Annually, Annually for the property/evidence room </a:t>
            </a:r>
          </a:p>
          <a:p>
            <a:endParaRPr lang="en-US" dirty="0" smtClean="0"/>
          </a:p>
          <a:p>
            <a:r>
              <a:rPr lang="en-US" dirty="0" smtClean="0"/>
              <a:t>There is more to it than just receiving and placing on a shelf. If we don’t purge then the issue is SPACE</a:t>
            </a:r>
          </a:p>
          <a:p>
            <a:endParaRPr lang="en-US" dirty="0"/>
          </a:p>
        </p:txBody>
      </p:sp>
    </p:spTree>
    <p:extLst>
      <p:ext uri="{BB962C8B-B14F-4D97-AF65-F5344CB8AC3E}">
        <p14:creationId xmlns:p14="http://schemas.microsoft.com/office/powerpoint/2010/main" val="2940552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6370975"/>
          </a:xfrm>
          <a:prstGeom prst="rect">
            <a:avLst/>
          </a:prstGeom>
        </p:spPr>
        <p:txBody>
          <a:bodyPr wrap="square">
            <a:spAutoFit/>
          </a:bodyPr>
          <a:lstStyle/>
          <a:p>
            <a:pPr algn="ctr"/>
            <a:r>
              <a:rPr lang="en-US" sz="2400" dirty="0">
                <a:solidFill>
                  <a:schemeClr val="accent1">
                    <a:lumMod val="75000"/>
                  </a:schemeClr>
                </a:solidFill>
                <a:cs typeface="Times New Roman" pitchFamily="18" charset="0"/>
              </a:rPr>
              <a:t>Art. 38.34.  </a:t>
            </a:r>
            <a:r>
              <a:rPr lang="en-US" sz="2400" b="1" u="sng" dirty="0">
                <a:solidFill>
                  <a:schemeClr val="accent1">
                    <a:lumMod val="75000"/>
                  </a:schemeClr>
                </a:solidFill>
                <a:cs typeface="Times New Roman" pitchFamily="18" charset="0"/>
              </a:rPr>
              <a:t>PHOTOGRAPHIC EVIDENCE IN THEFT </a:t>
            </a:r>
            <a:r>
              <a:rPr lang="en-US" sz="2400" b="1" u="sng" dirty="0" smtClean="0">
                <a:solidFill>
                  <a:schemeClr val="accent1">
                    <a:lumMod val="75000"/>
                  </a:schemeClr>
                </a:solidFill>
                <a:cs typeface="Times New Roman" pitchFamily="18" charset="0"/>
              </a:rPr>
              <a:t>CASES</a:t>
            </a:r>
          </a:p>
          <a:p>
            <a:pPr algn="ctr"/>
            <a:r>
              <a:rPr lang="en-US" sz="2400" b="1" u="sng" dirty="0"/>
              <a:t>The photograph is as admissible in evidence as is the </a:t>
            </a:r>
            <a:r>
              <a:rPr lang="en-US" sz="2400" b="1" u="sng" dirty="0" smtClean="0"/>
              <a:t>property</a:t>
            </a:r>
          </a:p>
          <a:p>
            <a:pPr algn="ctr"/>
            <a:r>
              <a:rPr lang="en-US" sz="2400" b="1" u="sng" dirty="0" smtClean="0"/>
              <a:t> itself</a:t>
            </a:r>
          </a:p>
          <a:p>
            <a:pPr algn="ctr"/>
            <a:endParaRPr lang="en-US" sz="2400" b="1" u="sng" dirty="0"/>
          </a:p>
          <a:p>
            <a:pPr algn="ctr"/>
            <a:endParaRPr lang="en-US" sz="2400" b="1" u="sng" dirty="0" smtClean="0"/>
          </a:p>
          <a:p>
            <a:pPr algn="ctr"/>
            <a:r>
              <a:rPr lang="en-US" sz="2400" u="sng" dirty="0"/>
              <a:t>only if the ownership of the property is contested or disputed.</a:t>
            </a:r>
            <a:endParaRPr lang="en-US" sz="2400" b="1" u="sng" dirty="0"/>
          </a:p>
          <a:p>
            <a:pPr algn="ctr"/>
            <a:endParaRPr lang="en-US" sz="2400" b="1" u="sng" dirty="0" smtClean="0"/>
          </a:p>
          <a:p>
            <a:pPr algn="ctr"/>
            <a:r>
              <a:rPr lang="en-US" sz="2400" dirty="0"/>
              <a:t>47.01a. RESTORATION WHEN NO TRIAL IS PENDING</a:t>
            </a:r>
            <a:r>
              <a:rPr lang="en-US" sz="2400" dirty="0" smtClean="0"/>
              <a:t>.</a:t>
            </a:r>
          </a:p>
          <a:p>
            <a:pPr algn="ctr"/>
            <a:r>
              <a:rPr lang="en-US" sz="2400" b="1" u="sng" dirty="0"/>
              <a:t>hold a hearing to determine the right to possession of the property, upon the petition of an interested person, a county, a city, or the state</a:t>
            </a:r>
            <a:r>
              <a:rPr lang="en-US" sz="2400" dirty="0"/>
              <a:t>. </a:t>
            </a:r>
          </a:p>
          <a:p>
            <a:pPr algn="ctr"/>
            <a:endParaRPr lang="en-US" sz="2400" b="1" u="sng" dirty="0"/>
          </a:p>
          <a:p>
            <a:pPr algn="ctr"/>
            <a:r>
              <a:rPr lang="en-US" sz="2400" dirty="0"/>
              <a:t>CHAPTER 59. </a:t>
            </a:r>
            <a:r>
              <a:rPr lang="en-US" sz="2400" b="1" u="sng" dirty="0"/>
              <a:t>FORFEITURE OF CONTRABAND</a:t>
            </a:r>
            <a:r>
              <a:rPr lang="en-US" sz="2400" dirty="0"/>
              <a:t> </a:t>
            </a:r>
            <a:endParaRPr lang="en-US" sz="2400" dirty="0" smtClean="0"/>
          </a:p>
          <a:p>
            <a:pPr algn="ctr"/>
            <a:endParaRPr lang="en-US" sz="2400" dirty="0"/>
          </a:p>
          <a:p>
            <a:pPr algn="ctr"/>
            <a:r>
              <a:rPr lang="en-US" sz="2400" b="1" dirty="0"/>
              <a:t>Chapter 64</a:t>
            </a:r>
            <a:br>
              <a:rPr lang="en-US" sz="2400" b="1" dirty="0"/>
            </a:br>
            <a:r>
              <a:rPr lang="en-US" sz="2400" b="1" u="sng" dirty="0"/>
              <a:t>Motion for forensic DNA Testing</a:t>
            </a:r>
            <a:endParaRPr lang="en-US" sz="2400" b="1" u="sng" dirty="0" smtClean="0"/>
          </a:p>
          <a:p>
            <a:pPr algn="ctr"/>
            <a:endParaRPr lang="en-US" sz="2400" dirty="0"/>
          </a:p>
        </p:txBody>
      </p:sp>
      <p:sp>
        <p:nvSpPr>
          <p:cNvPr id="3" name="Rectangle 2"/>
          <p:cNvSpPr txBox="1">
            <a:spLocks noChangeArrowheads="1"/>
          </p:cNvSpPr>
          <p:nvPr/>
        </p:nvSpPr>
        <p:spPr>
          <a:xfrm>
            <a:off x="914400" y="1528293"/>
            <a:ext cx="7239000" cy="59436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dirty="0" smtClean="0">
                <a:solidFill>
                  <a:schemeClr val="accent1">
                    <a:lumMod val="75000"/>
                  </a:schemeClr>
                </a:solidFill>
                <a:latin typeface="+mn-lt"/>
                <a:cs typeface="Times New Roman" pitchFamily="18" charset="0"/>
              </a:rPr>
              <a:t>CHAPTER 47</a:t>
            </a:r>
            <a:r>
              <a:rPr lang="en-US" sz="2400" b="1" dirty="0" smtClean="0">
                <a:solidFill>
                  <a:schemeClr val="accent1">
                    <a:lumMod val="75000"/>
                  </a:schemeClr>
                </a:solidFill>
                <a:latin typeface="+mn-lt"/>
                <a:cs typeface="Times New Roman" pitchFamily="18" charset="0"/>
              </a:rPr>
              <a:t>.</a:t>
            </a:r>
            <a:r>
              <a:rPr lang="en-US" sz="2400" b="1" u="sng" dirty="0" smtClean="0">
                <a:solidFill>
                  <a:schemeClr val="accent1">
                    <a:lumMod val="75000"/>
                  </a:schemeClr>
                </a:solidFill>
                <a:latin typeface="+mn-lt"/>
                <a:cs typeface="Times New Roman" pitchFamily="18" charset="0"/>
              </a:rPr>
              <a:t> DISPOSITION OF STOLEN PROPERTY</a:t>
            </a:r>
            <a:endParaRPr lang="en-US" sz="2400" b="1" u="sng" dirty="0">
              <a:solidFill>
                <a:schemeClr val="accent1">
                  <a:lumMod val="75000"/>
                </a:schemeClr>
              </a:solidFill>
              <a:latin typeface="+mn-lt"/>
              <a:cs typeface="Times New Roman" pitchFamily="18" charset="0"/>
            </a:endParaRPr>
          </a:p>
        </p:txBody>
      </p:sp>
    </p:spTree>
    <p:extLst>
      <p:ext uri="{BB962C8B-B14F-4D97-AF65-F5344CB8AC3E}">
        <p14:creationId xmlns:p14="http://schemas.microsoft.com/office/powerpoint/2010/main" val="1777542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7571303"/>
          </a:xfrm>
          <a:prstGeom prst="rect">
            <a:avLst/>
          </a:prstGeom>
        </p:spPr>
        <p:txBody>
          <a:bodyPr wrap="square">
            <a:spAutoFit/>
          </a:bodyPr>
          <a:lstStyle/>
          <a:p>
            <a:pPr algn="ctr"/>
            <a:r>
              <a:rPr lang="en-US" sz="2400" b="1" u="sng" dirty="0"/>
              <a:t>Health &amp; Safety </a:t>
            </a:r>
            <a:r>
              <a:rPr lang="en-US" sz="2400" b="1" u="sng" dirty="0" smtClean="0"/>
              <a:t>Code</a:t>
            </a:r>
          </a:p>
          <a:p>
            <a:pPr algn="ctr"/>
            <a:r>
              <a:rPr lang="en-US" sz="2400" b="1" dirty="0"/>
              <a:t>Sec. 481.151.  </a:t>
            </a:r>
            <a:r>
              <a:rPr lang="en-US" sz="2400" b="1" dirty="0" smtClean="0"/>
              <a:t>DEFINITIONS</a:t>
            </a:r>
          </a:p>
          <a:p>
            <a:pPr algn="ctr"/>
            <a:endParaRPr lang="en-US" sz="2400" b="1" u="sng" dirty="0"/>
          </a:p>
          <a:p>
            <a:pPr algn="ctr"/>
            <a:r>
              <a:rPr lang="en-US" sz="2400" b="1" dirty="0"/>
              <a:t>(3)  "Summary destruction" or "summarily destroy" means destruction without the necessity of any court action, a court order, or further proceedings.</a:t>
            </a:r>
          </a:p>
          <a:p>
            <a:pPr algn="ctr"/>
            <a:endParaRPr lang="en-US" sz="2400" b="1" u="sng" dirty="0" smtClean="0"/>
          </a:p>
          <a:p>
            <a:pPr algn="ctr"/>
            <a:endParaRPr lang="en-US" sz="2400" b="1" u="sng" dirty="0" smtClean="0"/>
          </a:p>
          <a:p>
            <a:pPr algn="ctr"/>
            <a:r>
              <a:rPr lang="en-US" sz="2400" b="1" dirty="0"/>
              <a:t>481.153.  SEIZURE, SUMMARY FORFEITURE, AND SUMMARY DESTRUCTION OF CONTROLLED SUBSTANCE </a:t>
            </a:r>
            <a:r>
              <a:rPr lang="en-US" sz="2400" b="1" dirty="0" smtClean="0"/>
              <a:t>PROPERTY</a:t>
            </a:r>
          </a:p>
          <a:p>
            <a:pPr algn="ctr"/>
            <a:endParaRPr lang="en-US" sz="2400" b="1" u="sng" dirty="0"/>
          </a:p>
          <a:p>
            <a:pPr algn="ctr"/>
            <a:endParaRPr lang="en-US" sz="2400" b="1" u="sng" dirty="0"/>
          </a:p>
          <a:p>
            <a:pPr algn="ctr"/>
            <a:r>
              <a:rPr lang="en-US" sz="2400" b="1" dirty="0"/>
              <a:t>Section 481.159, or the </a:t>
            </a:r>
            <a:r>
              <a:rPr lang="en-US" sz="2400" b="1" u="sng" dirty="0"/>
              <a:t>department or a peace officer may summarily destroy the property under the rules of the department.</a:t>
            </a:r>
          </a:p>
          <a:p>
            <a:pPr algn="ctr"/>
            <a:endParaRPr lang="en-US" u="sng" dirty="0" smtClean="0"/>
          </a:p>
          <a:p>
            <a:pPr algn="ctr"/>
            <a:endParaRPr lang="en-US" u="sng" dirty="0"/>
          </a:p>
          <a:p>
            <a:pPr algn="ctr"/>
            <a:endParaRPr lang="en-US" u="sng" dirty="0" smtClean="0"/>
          </a:p>
          <a:p>
            <a:pPr algn="ctr"/>
            <a:endParaRPr lang="en-US" u="sng" dirty="0"/>
          </a:p>
          <a:p>
            <a:pPr algn="ctr"/>
            <a:endParaRPr lang="en-US" u="sng" dirty="0" smtClean="0"/>
          </a:p>
          <a:p>
            <a:pPr algn="ctr"/>
            <a:endParaRPr lang="en-US" u="sng" dirty="0"/>
          </a:p>
          <a:p>
            <a:pPr algn="ctr"/>
            <a:endParaRPr lang="en-US" dirty="0"/>
          </a:p>
        </p:txBody>
      </p:sp>
    </p:spTree>
    <p:extLst>
      <p:ext uri="{BB962C8B-B14F-4D97-AF65-F5344CB8AC3E}">
        <p14:creationId xmlns:p14="http://schemas.microsoft.com/office/powerpoint/2010/main" val="2423688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z="2400" b="1" u="sng" smtClean="0"/>
              <a:t>Sec. 481.154.  RULES</a:t>
            </a:r>
          </a:p>
        </p:txBody>
      </p:sp>
      <p:sp>
        <p:nvSpPr>
          <p:cNvPr id="158723" name="Rectangle 3"/>
          <p:cNvSpPr>
            <a:spLocks noGrp="1" noChangeArrowheads="1"/>
          </p:cNvSpPr>
          <p:nvPr>
            <p:ph idx="1"/>
          </p:nvPr>
        </p:nvSpPr>
        <p:spPr/>
        <p:txBody>
          <a:bodyPr/>
          <a:lstStyle/>
          <a:p>
            <a:pPr eaLnBrk="1" hangingPunct="1">
              <a:lnSpc>
                <a:spcPct val="90000"/>
              </a:lnSpc>
            </a:pPr>
            <a:r>
              <a:rPr lang="en-US" sz="2400" smtClean="0"/>
              <a:t>.  (a)  The director may adopt reasonable rules and procedures, not inconsistent with the provisions of this chapter, concerning:</a:t>
            </a:r>
          </a:p>
          <a:p>
            <a:pPr eaLnBrk="1" hangingPunct="1">
              <a:lnSpc>
                <a:spcPct val="90000"/>
              </a:lnSpc>
            </a:pPr>
            <a:r>
              <a:rPr lang="en-US" sz="2400" smtClean="0"/>
              <a:t>(1)  summary forfeiture and summary destruction of controlled substance property or plants;</a:t>
            </a:r>
          </a:p>
          <a:p>
            <a:pPr eaLnBrk="1" hangingPunct="1">
              <a:lnSpc>
                <a:spcPct val="90000"/>
              </a:lnSpc>
            </a:pPr>
            <a:r>
              <a:rPr lang="en-US" sz="2400" smtClean="0"/>
              <a:t>(2)  establishment and operation of a secure storage area;</a:t>
            </a:r>
          </a:p>
          <a:p>
            <a:pPr eaLnBrk="1" hangingPunct="1">
              <a:lnSpc>
                <a:spcPct val="90000"/>
              </a:lnSpc>
            </a:pPr>
            <a:r>
              <a:rPr lang="en-US" sz="2400" smtClean="0"/>
              <a:t>(3)  delegation by a law enforcement agency head of the authority to access a secure storage area; and</a:t>
            </a:r>
          </a:p>
          <a:p>
            <a:pPr eaLnBrk="1" hangingPunct="1">
              <a:lnSpc>
                <a:spcPct val="90000"/>
              </a:lnSpc>
            </a:pPr>
            <a:r>
              <a:rPr lang="en-US" sz="2400" smtClean="0"/>
              <a:t>(4)  minimum tolerance for and the circumstances of loss or destruction during an investigation.</a:t>
            </a:r>
          </a:p>
        </p:txBody>
      </p:sp>
    </p:spTree>
    <p:extLst>
      <p:ext uri="{BB962C8B-B14F-4D97-AF65-F5344CB8AC3E}">
        <p14:creationId xmlns:p14="http://schemas.microsoft.com/office/powerpoint/2010/main" val="3683891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idx="1"/>
          </p:nvPr>
        </p:nvSpPr>
        <p:spPr>
          <a:xfrm>
            <a:off x="457200" y="457200"/>
            <a:ext cx="8229600" cy="6096000"/>
          </a:xfrm>
        </p:spPr>
        <p:txBody>
          <a:bodyPr/>
          <a:lstStyle/>
          <a:p>
            <a:pPr eaLnBrk="1" hangingPunct="1">
              <a:lnSpc>
                <a:spcPct val="80000"/>
              </a:lnSpc>
            </a:pPr>
            <a:r>
              <a:rPr lang="en-US" sz="2800" smtClean="0"/>
              <a:t>(b)  </a:t>
            </a:r>
            <a:r>
              <a:rPr lang="en-US" sz="2800" b="1" smtClean="0"/>
              <a:t>THE RULES FOR THE DESTRUCTION OF CONTROLLED SUBSTANCE PROPERTY OR PLANTS MUST REQUIRE:</a:t>
            </a:r>
          </a:p>
          <a:p>
            <a:pPr eaLnBrk="1" hangingPunct="1">
              <a:lnSpc>
                <a:spcPct val="80000"/>
              </a:lnSpc>
            </a:pPr>
            <a:endParaRPr lang="en-US" sz="2800" smtClean="0"/>
          </a:p>
          <a:p>
            <a:pPr eaLnBrk="1" hangingPunct="1">
              <a:lnSpc>
                <a:spcPct val="80000"/>
              </a:lnSpc>
            </a:pPr>
            <a:r>
              <a:rPr lang="en-US" sz="2800" b="1" u="sng" smtClean="0"/>
              <a:t>(1)  more than one person to witness the destruction of the property or plants;</a:t>
            </a:r>
          </a:p>
          <a:p>
            <a:pPr eaLnBrk="1" hangingPunct="1">
              <a:lnSpc>
                <a:spcPct val="80000"/>
              </a:lnSpc>
            </a:pPr>
            <a:r>
              <a:rPr lang="en-US" sz="2800" b="1" u="sng" smtClean="0"/>
              <a:t>(2)  the preparation of an inventory of the property or plants destroyed; and</a:t>
            </a:r>
          </a:p>
          <a:p>
            <a:pPr eaLnBrk="1" hangingPunct="1">
              <a:lnSpc>
                <a:spcPct val="80000"/>
              </a:lnSpc>
            </a:pPr>
            <a:r>
              <a:rPr lang="en-US" sz="2800" smtClean="0"/>
              <a:t>(3)  </a:t>
            </a:r>
            <a:r>
              <a:rPr lang="en-US" sz="2800" b="1" u="sng" smtClean="0"/>
              <a:t>the preparation of a statement that contains the names of the persons who witness the destruction and the details of the destruction.</a:t>
            </a:r>
          </a:p>
          <a:p>
            <a:pPr eaLnBrk="1" hangingPunct="1">
              <a:lnSpc>
                <a:spcPct val="80000"/>
              </a:lnSpc>
            </a:pPr>
            <a:r>
              <a:rPr lang="en-US" sz="2800" smtClean="0"/>
              <a:t>(c)  </a:t>
            </a:r>
            <a:r>
              <a:rPr lang="en-US" sz="2800" b="1" u="sng" smtClean="0"/>
              <a:t>A document prepared under a rule adopted under this section must be completed, retained</a:t>
            </a:r>
            <a:r>
              <a:rPr lang="en-US" sz="2800" smtClean="0"/>
              <a:t>, and made available for inspection by the director.</a:t>
            </a:r>
          </a:p>
          <a:p>
            <a:pPr eaLnBrk="1" hangingPunct="1">
              <a:lnSpc>
                <a:spcPct val="80000"/>
              </a:lnSpc>
            </a:pPr>
            <a:endParaRPr lang="en-US" sz="2800" smtClean="0"/>
          </a:p>
          <a:p>
            <a:pPr eaLnBrk="1" hangingPunct="1">
              <a:lnSpc>
                <a:spcPct val="80000"/>
              </a:lnSpc>
            </a:pPr>
            <a:endParaRPr lang="en-US" sz="2800" smtClean="0"/>
          </a:p>
        </p:txBody>
      </p:sp>
    </p:spTree>
    <p:extLst>
      <p:ext uri="{BB962C8B-B14F-4D97-AF65-F5344CB8AC3E}">
        <p14:creationId xmlns:p14="http://schemas.microsoft.com/office/powerpoint/2010/main" val="1742843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fontAlgn="auto" hangingPunct="1">
              <a:spcAft>
                <a:spcPts val="0"/>
              </a:spcAft>
              <a:defRPr/>
            </a:pPr>
            <a:r>
              <a:rPr lang="en-US" sz="2400" u="sng" dirty="0">
                <a:solidFill>
                  <a:schemeClr val="accent1">
                    <a:satMod val="150000"/>
                  </a:schemeClr>
                </a:solidFill>
              </a:rPr>
              <a:t>Alcohol Beverage Code103.03. SEIZURE OF ILLICIT BEVERAGES</a:t>
            </a:r>
            <a:r>
              <a:rPr lang="en-US" sz="4000" dirty="0">
                <a:solidFill>
                  <a:schemeClr val="accent1">
                    <a:satMod val="150000"/>
                  </a:schemeClr>
                </a:solidFill>
              </a:rPr>
              <a:t> </a:t>
            </a:r>
          </a:p>
        </p:txBody>
      </p:sp>
      <p:sp>
        <p:nvSpPr>
          <p:cNvPr id="164867" name="Rectangle 3"/>
          <p:cNvSpPr>
            <a:spLocks noGrp="1" noChangeArrowheads="1"/>
          </p:cNvSpPr>
          <p:nvPr>
            <p:ph idx="1"/>
          </p:nvPr>
        </p:nvSpPr>
        <p:spPr/>
        <p:txBody>
          <a:bodyPr/>
          <a:lstStyle/>
          <a:p>
            <a:pPr eaLnBrk="1" hangingPunct="1">
              <a:lnSpc>
                <a:spcPct val="90000"/>
              </a:lnSpc>
            </a:pPr>
            <a:r>
              <a:rPr lang="en-US" b="1" u="sng" smtClean="0">
                <a:latin typeface="Times New Roman" charset="0"/>
                <a:cs typeface="Times New Roman" charset="0"/>
              </a:rPr>
              <a:t>103.06. BEVERAGE DELIVERED TO COMMISSION.  Any alcoholic beverage, its container, and its packaging which has been seized by a peace officer, as provided in </a:t>
            </a:r>
          </a:p>
          <a:p>
            <a:pPr eaLnBrk="1" hangingPunct="1">
              <a:lnSpc>
                <a:spcPct val="90000"/>
              </a:lnSpc>
            </a:pPr>
            <a:r>
              <a:rPr lang="en-US" b="1" u="sng" smtClean="0">
                <a:latin typeface="Times New Roman" charset="0"/>
                <a:cs typeface="Times New Roman" charset="0"/>
              </a:rPr>
              <a:t>Section 103.03 of this code, may not be replevied and shall be delivered to the commission for immediate public or private sale in the manner the commission considers best.</a:t>
            </a:r>
            <a:r>
              <a:rPr lang="en-US" smtClean="0">
                <a:latin typeface="Times New Roman" charset="0"/>
                <a:cs typeface="Times New Roman" charset="0"/>
              </a:rPr>
              <a:t> </a:t>
            </a:r>
          </a:p>
        </p:txBody>
      </p:sp>
    </p:spTree>
    <p:extLst>
      <p:ext uri="{BB962C8B-B14F-4D97-AF65-F5344CB8AC3E}">
        <p14:creationId xmlns:p14="http://schemas.microsoft.com/office/powerpoint/2010/main" val="2059123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Texas Administrative Code</a:t>
            </a:r>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sz="2400" b="1" dirty="0">
                <a:hlinkClick r:id="rId3"/>
              </a:rPr>
              <a:t>TITLE 37</a:t>
            </a:r>
            <a:r>
              <a:rPr lang="en-US" sz="2400" b="1" dirty="0"/>
              <a:t> 		PUBLIC SAFETY AND CORRECTIONS</a:t>
            </a:r>
            <a:r>
              <a:rPr lang="en-US" sz="2400" dirty="0"/>
              <a:t> </a:t>
            </a:r>
          </a:p>
          <a:p>
            <a:r>
              <a:rPr lang="en-US" sz="2400" b="1" dirty="0">
                <a:hlinkClick r:id="rId4"/>
              </a:rPr>
              <a:t>PART 1</a:t>
            </a:r>
            <a:r>
              <a:rPr lang="en-US" sz="2400" b="1" dirty="0"/>
              <a:t> 		TEXAS DEPARTMENT OF PUBLIC SAFETY</a:t>
            </a:r>
          </a:p>
          <a:p>
            <a:r>
              <a:rPr lang="en-US" sz="2400" b="1" dirty="0">
                <a:hlinkClick r:id="rId5"/>
              </a:rPr>
              <a:t>CHAPTER 13</a:t>
            </a:r>
            <a:r>
              <a:rPr lang="en-US" sz="2400" b="1" dirty="0"/>
              <a:t>		CONTROLLED SUBSTANCES	</a:t>
            </a:r>
          </a:p>
          <a:p>
            <a:r>
              <a:rPr lang="en-US" sz="2400" b="1" dirty="0">
                <a:hlinkClick r:id="rId6"/>
              </a:rPr>
              <a:t>SUBCHAPTER G</a:t>
            </a:r>
            <a:r>
              <a:rPr lang="en-US" sz="2400" b="1" dirty="0"/>
              <a:t>	FORFEITURE AND </a:t>
            </a:r>
            <a:r>
              <a:rPr lang="en-US" sz="2400" b="1" dirty="0" smtClean="0"/>
              <a:t>DESTRUCTION</a:t>
            </a:r>
          </a:p>
          <a:p>
            <a:pPr marL="0" indent="0">
              <a:buNone/>
            </a:pPr>
            <a:endParaRPr lang="en-US" sz="2400" b="1" dirty="0"/>
          </a:p>
          <a:p>
            <a:pPr>
              <a:lnSpc>
                <a:spcPct val="90000"/>
              </a:lnSpc>
            </a:pPr>
            <a:r>
              <a:rPr lang="en-US" dirty="0"/>
              <a:t>subchapter must strictly follow each SOP. A written SOP may exceed a minimum requirement contained within this subchapter. </a:t>
            </a:r>
          </a:p>
          <a:p>
            <a:pPr>
              <a:lnSpc>
                <a:spcPct val="90000"/>
              </a:lnSpc>
            </a:pPr>
            <a:r>
              <a:rPr lang="en-US" dirty="0"/>
              <a:t>(c) Generally. In order to minimize the likelihood of pilferage or other unlawful diversion, an SOP must include requirements that are reasonably likely to: </a:t>
            </a:r>
          </a:p>
          <a:p>
            <a:pPr>
              <a:lnSpc>
                <a:spcPct val="90000"/>
              </a:lnSpc>
            </a:pPr>
            <a:r>
              <a:rPr lang="en-US" dirty="0"/>
              <a:t>  (1) uncover the occurrence of a discrepancy, loss, theft, or other potential diversion; and </a:t>
            </a:r>
          </a:p>
          <a:p>
            <a:pPr>
              <a:lnSpc>
                <a:spcPct val="90000"/>
              </a:lnSpc>
            </a:pPr>
            <a:r>
              <a:rPr lang="en-US" dirty="0"/>
              <a:t>  (2) identify and destroy the excess quantity of an item, in order to reduce the size of an exhibit while preserving its evidentiary value. </a:t>
            </a:r>
          </a:p>
          <a:p>
            <a:pPr>
              <a:lnSpc>
                <a:spcPct val="90000"/>
              </a:lnSpc>
            </a:pPr>
            <a:r>
              <a:rPr lang="en-US" dirty="0"/>
              <a:t>(d) Modify definition of "excess quantity." With the express approval of each appropriate prosecuting authority, an SOP may increase or decrease the amount of an item necessary to meet the definition of an "excess quantity" under that SOP. </a:t>
            </a:r>
          </a:p>
          <a:p>
            <a:pPr>
              <a:lnSpc>
                <a:spcPct val="90000"/>
              </a:lnSpc>
            </a:pPr>
            <a:r>
              <a:rPr lang="en-US" dirty="0"/>
              <a:t>(e) Specifically. An SOP must include a requirement that: </a:t>
            </a:r>
          </a:p>
          <a:p>
            <a:pPr marL="0" indent="0">
              <a:buNone/>
            </a:pPr>
            <a:endParaRPr lang="en-US" dirty="0"/>
          </a:p>
        </p:txBody>
      </p:sp>
    </p:spTree>
    <p:extLst>
      <p:ext uri="{BB962C8B-B14F-4D97-AF65-F5344CB8AC3E}">
        <p14:creationId xmlns:p14="http://schemas.microsoft.com/office/powerpoint/2010/main" val="2189954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a:solidFill>
                  <a:schemeClr val="accent1">
                    <a:lumMod val="50000"/>
                  </a:schemeClr>
                </a:solidFill>
              </a:rPr>
              <a:t>RULE §13.158 </a:t>
            </a:r>
            <a:r>
              <a:rPr lang="en-US" sz="2400" u="sng" dirty="0">
                <a:solidFill>
                  <a:schemeClr val="accent1">
                    <a:lumMod val="50000"/>
                  </a:schemeClr>
                </a:solidFill>
              </a:rPr>
              <a:t>Manner of Destruction - Security Control</a:t>
            </a:r>
            <a:endParaRPr lang="en-US" sz="2400" dirty="0"/>
          </a:p>
        </p:txBody>
      </p:sp>
      <p:sp>
        <p:nvSpPr>
          <p:cNvPr id="4" name="Rectangle 3"/>
          <p:cNvSpPr>
            <a:spLocks noGrp="1" noChangeArrowheads="1"/>
          </p:cNvSpPr>
          <p:nvPr>
            <p:ph idx="1"/>
          </p:nvPr>
        </p:nvSpPr>
        <p:spPr/>
        <p:txBody>
          <a:bodyPr rtlCol="0">
            <a:normAutofit fontScale="85000" lnSpcReduction="20000"/>
          </a:bodyPr>
          <a:lstStyle/>
          <a:p>
            <a:pPr indent="-274320" algn="just" eaLnBrk="1" fontAlgn="auto" hangingPunct="1">
              <a:lnSpc>
                <a:spcPct val="90000"/>
              </a:lnSpc>
              <a:spcAft>
                <a:spcPts val="0"/>
              </a:spcAft>
              <a:defRPr/>
            </a:pPr>
            <a:r>
              <a:rPr lang="en-US" dirty="0"/>
              <a:t>(a) Destruction by anyone. A person may accomplish routine destruction of an item under this subchapter by burning in a suitable incinerator or by another method as long as the person performs the destruction in: </a:t>
            </a:r>
          </a:p>
          <a:p>
            <a:pPr indent="-274320" algn="just" eaLnBrk="1" fontAlgn="auto" hangingPunct="1">
              <a:lnSpc>
                <a:spcPct val="90000"/>
              </a:lnSpc>
              <a:spcAft>
                <a:spcPts val="0"/>
              </a:spcAft>
              <a:defRPr/>
            </a:pPr>
            <a:r>
              <a:rPr lang="en-US" dirty="0"/>
              <a:t>  (1) a safe and responsible manner; </a:t>
            </a:r>
          </a:p>
          <a:p>
            <a:pPr indent="-274320" algn="just" eaLnBrk="1" fontAlgn="auto" hangingPunct="1">
              <a:lnSpc>
                <a:spcPct val="90000"/>
              </a:lnSpc>
              <a:spcAft>
                <a:spcPts val="0"/>
              </a:spcAft>
              <a:defRPr/>
            </a:pPr>
            <a:r>
              <a:rPr lang="en-US" dirty="0"/>
              <a:t>  (2) compliance with all relevant federal, state, and local laws; and </a:t>
            </a:r>
          </a:p>
          <a:p>
            <a:pPr indent="-274320" algn="just" eaLnBrk="1" fontAlgn="auto" hangingPunct="1">
              <a:lnSpc>
                <a:spcPct val="90000"/>
              </a:lnSpc>
              <a:spcAft>
                <a:spcPts val="0"/>
              </a:spcAft>
              <a:defRPr/>
            </a:pPr>
            <a:r>
              <a:rPr lang="en-US" dirty="0"/>
              <a:t>  (3) compliance with all requirements of the Texas Commission on Environmental Quality and the EPA. </a:t>
            </a:r>
          </a:p>
          <a:p>
            <a:pPr indent="-274320" algn="just" eaLnBrk="1" fontAlgn="auto" hangingPunct="1">
              <a:lnSpc>
                <a:spcPct val="90000"/>
              </a:lnSpc>
              <a:spcAft>
                <a:spcPts val="0"/>
              </a:spcAft>
              <a:defRPr/>
            </a:pPr>
            <a:r>
              <a:rPr lang="en-US" dirty="0"/>
              <a:t>(b) Private contract. If a laboratory, law enforcement agency, or peace officer contracts with a private entity to destroy the item, the private contractor must:</a:t>
            </a:r>
          </a:p>
        </p:txBody>
      </p:sp>
    </p:spTree>
    <p:extLst>
      <p:ext uri="{BB962C8B-B14F-4D97-AF65-F5344CB8AC3E}">
        <p14:creationId xmlns:p14="http://schemas.microsoft.com/office/powerpoint/2010/main" val="2000726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idx="1"/>
          </p:nvPr>
        </p:nvSpPr>
        <p:spPr>
          <a:xfrm>
            <a:off x="457200" y="228600"/>
            <a:ext cx="8229600" cy="5897563"/>
          </a:xfrm>
        </p:spPr>
        <p:txBody>
          <a:bodyPr/>
          <a:lstStyle/>
          <a:p>
            <a:pPr eaLnBrk="1" hangingPunct="1">
              <a:lnSpc>
                <a:spcPct val="90000"/>
              </a:lnSpc>
            </a:pPr>
            <a:r>
              <a:rPr lang="en-US" sz="2800" smtClean="0"/>
              <a:t>  (2) obtain full permitting from the EPA as a hazardous waste transportation, storage, or disposal facility, as appropriate. </a:t>
            </a:r>
          </a:p>
          <a:p>
            <a:pPr eaLnBrk="1" hangingPunct="1">
              <a:lnSpc>
                <a:spcPct val="90000"/>
              </a:lnSpc>
            </a:pPr>
            <a:r>
              <a:rPr lang="en-US" sz="2800" smtClean="0"/>
              <a:t>  (1) hold a controlled substances registration number from the director and DEA; and </a:t>
            </a:r>
          </a:p>
          <a:p>
            <a:pPr eaLnBrk="1" hangingPunct="1">
              <a:lnSpc>
                <a:spcPct val="90000"/>
              </a:lnSpc>
            </a:pPr>
            <a:r>
              <a:rPr lang="en-US" sz="2800" smtClean="0"/>
              <a:t>(c) Destruction by officer. The director recommends but does not require that an individual peace officer should not destroy hazardous material, unless that officer possesses the special expertise required to handle the material safely and lawfully. </a:t>
            </a:r>
          </a:p>
          <a:p>
            <a:pPr eaLnBrk="1" hangingPunct="1">
              <a:lnSpc>
                <a:spcPct val="90000"/>
              </a:lnSpc>
            </a:pPr>
            <a:endParaRPr lang="en-US" sz="2800" smtClean="0"/>
          </a:p>
        </p:txBody>
      </p:sp>
    </p:spTree>
    <p:extLst>
      <p:ext uri="{BB962C8B-B14F-4D97-AF65-F5344CB8AC3E}">
        <p14:creationId xmlns:p14="http://schemas.microsoft.com/office/powerpoint/2010/main" val="19919476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idx="1"/>
          </p:nvPr>
        </p:nvSpPr>
        <p:spPr>
          <a:xfrm>
            <a:off x="381000" y="914400"/>
            <a:ext cx="8305800" cy="5943600"/>
          </a:xfrm>
        </p:spPr>
        <p:txBody>
          <a:bodyPr/>
          <a:lstStyle/>
          <a:p>
            <a:pPr eaLnBrk="1" hangingPunct="1">
              <a:lnSpc>
                <a:spcPct val="90000"/>
              </a:lnSpc>
            </a:pPr>
            <a:r>
              <a:rPr lang="en-US" sz="2000" smtClean="0"/>
              <a:t>(a) Statutory authority. A court may issue an order of destruction for an item that: </a:t>
            </a:r>
          </a:p>
          <a:p>
            <a:pPr eaLnBrk="1" hangingPunct="1">
              <a:lnSpc>
                <a:spcPct val="90000"/>
              </a:lnSpc>
            </a:pPr>
            <a:r>
              <a:rPr lang="en-US" sz="2000" smtClean="0"/>
              <a:t>  (1) is controlled substance property or plant under the authority of the Act, §481.159; or </a:t>
            </a:r>
          </a:p>
          <a:p>
            <a:pPr eaLnBrk="1" hangingPunct="1">
              <a:lnSpc>
                <a:spcPct val="90000"/>
              </a:lnSpc>
            </a:pPr>
            <a:r>
              <a:rPr lang="en-US" sz="2000" smtClean="0"/>
              <a:t>  (2) was stolen or acquired in any other manner that made the acquisition a penal offense under the authority of the Texas Code of Criminal Procedure, Chapter 47. </a:t>
            </a:r>
          </a:p>
          <a:p>
            <a:pPr eaLnBrk="1" hangingPunct="1">
              <a:lnSpc>
                <a:spcPct val="90000"/>
              </a:lnSpc>
            </a:pPr>
            <a:r>
              <a:rPr lang="en-US" sz="2000" smtClean="0"/>
              <a:t>(b) Security provisions required by the court. A laboratory, law enforcement agency, or peace officer carrying out a court order of destruction must comply with the documentation and security provisions of the order, if any.</a:t>
            </a:r>
            <a:r>
              <a:rPr lang="en-US" smtClean="0"/>
              <a:t> </a:t>
            </a:r>
          </a:p>
          <a:p>
            <a:pPr eaLnBrk="1" hangingPunct="1">
              <a:lnSpc>
                <a:spcPct val="90000"/>
              </a:lnSpc>
            </a:pPr>
            <a:r>
              <a:rPr lang="en-US" sz="2400" smtClean="0"/>
              <a:t>(c) No security provisions required by the court. If the court order is silent about the manner of destruction, or if it does not specify or direct another manner of destruction inconsistent with this subchapter, the laboratory, law enforcement agency, or peace officer must comply with the documentation and security provisions of this subchapter. </a:t>
            </a:r>
          </a:p>
          <a:p>
            <a:pPr eaLnBrk="1" hangingPunct="1">
              <a:lnSpc>
                <a:spcPct val="90000"/>
              </a:lnSpc>
            </a:pPr>
            <a:endParaRPr lang="en-US" sz="2400" smtClean="0"/>
          </a:p>
          <a:p>
            <a:pPr eaLnBrk="1" hangingPunct="1">
              <a:lnSpc>
                <a:spcPct val="90000"/>
              </a:lnSpc>
            </a:pPr>
            <a:endParaRPr lang="en-US" smtClean="0"/>
          </a:p>
        </p:txBody>
      </p:sp>
      <p:sp>
        <p:nvSpPr>
          <p:cNvPr id="78850" name="Rectangle 2"/>
          <p:cNvSpPr>
            <a:spLocks noGrp="1" noChangeArrowheads="1"/>
          </p:cNvSpPr>
          <p:nvPr>
            <p:ph type="title"/>
          </p:nvPr>
        </p:nvSpPr>
        <p:spPr>
          <a:xfrm>
            <a:off x="457200" y="274638"/>
            <a:ext cx="8229600" cy="487362"/>
          </a:xfrm>
        </p:spPr>
        <p:txBody>
          <a:bodyPr/>
          <a:lstStyle/>
          <a:p>
            <a:pPr eaLnBrk="1" fontAlgn="auto" hangingPunct="1">
              <a:spcAft>
                <a:spcPts val="0"/>
              </a:spcAft>
              <a:defRPr/>
            </a:pPr>
            <a:r>
              <a:rPr sz="1800" b="1"/>
              <a:t>RULE §13.156 </a:t>
            </a:r>
            <a:r>
              <a:rPr sz="2400" b="1" u="sng"/>
              <a:t>Destruction Authority - Court Order</a:t>
            </a:r>
          </a:p>
        </p:txBody>
      </p:sp>
    </p:spTree>
    <p:extLst>
      <p:ext uri="{BB962C8B-B14F-4D97-AF65-F5344CB8AC3E}">
        <p14:creationId xmlns:p14="http://schemas.microsoft.com/office/powerpoint/2010/main" val="2896396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idx="1"/>
          </p:nvPr>
        </p:nvSpPr>
        <p:spPr>
          <a:xfrm>
            <a:off x="457200" y="1219200"/>
            <a:ext cx="8305800" cy="5410200"/>
          </a:xfrm>
        </p:spPr>
        <p:txBody>
          <a:bodyPr/>
          <a:lstStyle/>
          <a:p>
            <a:pPr eaLnBrk="1" hangingPunct="1">
              <a:lnSpc>
                <a:spcPct val="80000"/>
              </a:lnSpc>
            </a:pPr>
            <a:r>
              <a:rPr lang="en-US" sz="1600" smtClean="0"/>
              <a:t>Art. 44.251. REFORMATION OF SENTENCE IN CAPITAL CASE.  (a) The court of criminal appeals shall reform a sentence of death to a sentence of confinement in the institutional division of the Texas Department of Criminal Justice for life without parole if the court finds that there is legally insufficient evidence to support an affirmative answer to an issue submitted to the jury under Section 2(b), Article 37.071.</a:t>
            </a:r>
          </a:p>
          <a:p>
            <a:pPr eaLnBrk="1" hangingPunct="1">
              <a:lnSpc>
                <a:spcPct val="80000"/>
              </a:lnSpc>
            </a:pPr>
            <a:endParaRPr lang="en-US" sz="1600" smtClean="0"/>
          </a:p>
          <a:p>
            <a:pPr eaLnBrk="1" hangingPunct="1">
              <a:lnSpc>
                <a:spcPct val="80000"/>
              </a:lnSpc>
            </a:pPr>
            <a:r>
              <a:rPr lang="en-US" sz="1600" smtClean="0"/>
              <a:t>(b)  The court of criminal appeals shall reform a sentence of death to a sentence of confinement in the institutional division of the Texas Department of Criminal Justice for life without parole if:</a:t>
            </a:r>
          </a:p>
          <a:p>
            <a:pPr eaLnBrk="1" hangingPunct="1">
              <a:lnSpc>
                <a:spcPct val="80000"/>
              </a:lnSpc>
            </a:pPr>
            <a:r>
              <a:rPr lang="en-US" sz="1600" smtClean="0"/>
              <a:t>	</a:t>
            </a:r>
          </a:p>
          <a:p>
            <a:pPr eaLnBrk="1" hangingPunct="1">
              <a:lnSpc>
                <a:spcPct val="80000"/>
              </a:lnSpc>
            </a:pPr>
            <a:r>
              <a:rPr lang="en-US" sz="1600" smtClean="0"/>
              <a:t>(1)  the court finds reversible error that affects the punishment stage of the trial other than a finding of insufficient evidence under Subsection (a) of this article;  and</a:t>
            </a:r>
          </a:p>
          <a:p>
            <a:pPr eaLnBrk="1" hangingPunct="1">
              <a:lnSpc>
                <a:spcPct val="80000"/>
              </a:lnSpc>
            </a:pPr>
            <a:endParaRPr lang="en-US" sz="1600" smtClean="0"/>
          </a:p>
          <a:p>
            <a:pPr eaLnBrk="1" hangingPunct="1">
              <a:lnSpc>
                <a:spcPct val="80000"/>
              </a:lnSpc>
            </a:pPr>
            <a:r>
              <a:rPr lang="en-US" sz="1600" smtClean="0"/>
              <a:t>(2)  </a:t>
            </a:r>
            <a:r>
              <a:rPr lang="en-US" sz="2400" u="sng" smtClean="0">
                <a:solidFill>
                  <a:srgbClr val="FF0000"/>
                </a:solidFill>
              </a:rPr>
              <a:t>within 30 days</a:t>
            </a:r>
            <a:r>
              <a:rPr lang="en-US" sz="2400" smtClean="0">
                <a:solidFill>
                  <a:srgbClr val="FF0000"/>
                </a:solidFill>
              </a:rPr>
              <a:t> </a:t>
            </a:r>
            <a:r>
              <a:rPr lang="en-US" sz="1600" smtClean="0"/>
              <a:t>after the date on which the opinion is handed down, the date the court disposes of a timely request for rehearing, or the date that the United States Supreme Court disposes of a timely filed petition for writ of certiorari, whichever date is later, the prosecuting attorney files a motion requesting that the sentence be reformed to confinement for life without parole.	(c)  If the court of criminal appeals finds reversible error that affects the punishment stage of the trial only, as described by Subsection (b) of this article, and the prosecuting attorney does not file a motion for reformation of sentence in the period described by that subsection, the defendant shall receive a new sentencing trial in the manner required by Article 44.29(c) of this code</a:t>
            </a:r>
          </a:p>
          <a:p>
            <a:pPr eaLnBrk="1" hangingPunct="1">
              <a:lnSpc>
                <a:spcPct val="80000"/>
              </a:lnSpc>
            </a:pPr>
            <a:endParaRPr lang="en-US" sz="1600" smtClean="0"/>
          </a:p>
        </p:txBody>
      </p:sp>
      <p:sp>
        <p:nvSpPr>
          <p:cNvPr id="79874" name="Rectangle 2"/>
          <p:cNvSpPr>
            <a:spLocks noGrp="1" noChangeArrowheads="1"/>
          </p:cNvSpPr>
          <p:nvPr>
            <p:ph type="title"/>
          </p:nvPr>
        </p:nvSpPr>
        <p:spPr>
          <a:xfrm>
            <a:off x="457200" y="274638"/>
            <a:ext cx="8229600" cy="639762"/>
          </a:xfrm>
        </p:spPr>
        <p:txBody>
          <a:bodyPr/>
          <a:lstStyle/>
          <a:p>
            <a:pPr eaLnBrk="1" fontAlgn="auto" hangingPunct="1">
              <a:spcAft>
                <a:spcPts val="0"/>
              </a:spcAft>
              <a:defRPr/>
            </a:pPr>
            <a:r>
              <a:rPr sz="2400" b="1" u="sng"/>
              <a:t>Appeals in Capital Case  Art. 44.251 CCP</a:t>
            </a:r>
          </a:p>
        </p:txBody>
      </p:sp>
    </p:spTree>
    <p:extLst>
      <p:ext uri="{BB962C8B-B14F-4D97-AF65-F5344CB8AC3E}">
        <p14:creationId xmlns:p14="http://schemas.microsoft.com/office/powerpoint/2010/main" val="459635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dirty="0" smtClean="0"/>
              <a:t>What works for one Department may not always work for another. </a:t>
            </a:r>
          </a:p>
          <a:p>
            <a:r>
              <a:rPr lang="en-US" dirty="0" smtClean="0"/>
              <a:t>Why do we handle property/evidence the way we do?</a:t>
            </a:r>
          </a:p>
          <a:p>
            <a:r>
              <a:rPr lang="en-US" dirty="0" smtClean="0"/>
              <a:t>Where do we get rid of all the STUFF?</a:t>
            </a:r>
          </a:p>
          <a:p>
            <a:r>
              <a:rPr lang="en-US" dirty="0" smtClean="0"/>
              <a:t>This is why we must have standards and training keeping everyone up to date on the how, when and where.</a:t>
            </a:r>
          </a:p>
          <a:p>
            <a:r>
              <a:rPr lang="en-US" dirty="0" smtClean="0"/>
              <a:t>Handling property/evidence in the right manner will help in relieving the cities or counties of liabilities.</a:t>
            </a:r>
            <a:endParaRPr lang="en-US" dirty="0"/>
          </a:p>
        </p:txBody>
      </p:sp>
    </p:spTree>
    <p:extLst>
      <p:ext uri="{BB962C8B-B14F-4D97-AF65-F5344CB8AC3E}">
        <p14:creationId xmlns:p14="http://schemas.microsoft.com/office/powerpoint/2010/main" val="1716986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idx="1"/>
          </p:nvPr>
        </p:nvSpPr>
        <p:spPr>
          <a:xfrm>
            <a:off x="457200" y="228600"/>
            <a:ext cx="8229600" cy="6400800"/>
          </a:xfrm>
        </p:spPr>
        <p:txBody>
          <a:bodyPr/>
          <a:lstStyle/>
          <a:p>
            <a:pPr eaLnBrk="1" hangingPunct="1">
              <a:lnSpc>
                <a:spcPct val="80000"/>
              </a:lnSpc>
            </a:pPr>
            <a:r>
              <a:rPr lang="en-US" sz="2400" b="1" u="sng" smtClean="0"/>
              <a:t>APPEALS</a:t>
            </a:r>
            <a:r>
              <a:rPr lang="en-US" sz="2400" smtClean="0"/>
              <a:t>Art. 44.45. REVIEW BY COURT OF CRIMINAL APPEALS.  (a) The Court of Criminal Appeals may review decisions of the court of appeals on its own motion.  </a:t>
            </a:r>
          </a:p>
          <a:p>
            <a:pPr eaLnBrk="1" hangingPunct="1">
              <a:lnSpc>
                <a:spcPct val="80000"/>
              </a:lnSpc>
            </a:pPr>
            <a:r>
              <a:rPr lang="en-US" sz="2400" smtClean="0"/>
              <a:t>An order for review must be filed before the decision of the court of appeals becomes final as determined by </a:t>
            </a:r>
          </a:p>
          <a:p>
            <a:pPr eaLnBrk="1" hangingPunct="1">
              <a:lnSpc>
                <a:spcPct val="80000"/>
              </a:lnSpc>
            </a:pPr>
            <a:r>
              <a:rPr lang="en-US" sz="2400" smtClean="0"/>
              <a:t>Article 42.045.	(b)  The Court of Criminal Appeals may review decisions of the court of appeals upon a petition for review.	</a:t>
            </a:r>
          </a:p>
          <a:p>
            <a:pPr eaLnBrk="1" hangingPunct="1">
              <a:lnSpc>
                <a:spcPct val="80000"/>
              </a:lnSpc>
            </a:pPr>
            <a:r>
              <a:rPr lang="en-US" sz="2400" smtClean="0"/>
              <a:t>(1)  The state or a defendant in a case may petition the Court of Criminal Appeals for review of the decision of a court of appeals in that case.	</a:t>
            </a:r>
          </a:p>
          <a:p>
            <a:pPr eaLnBrk="1" hangingPunct="1">
              <a:lnSpc>
                <a:spcPct val="80000"/>
              </a:lnSpc>
            </a:pPr>
            <a:r>
              <a:rPr lang="en-US" sz="2400" smtClean="0"/>
              <a:t>(2)  The petition shall be filed with the clerk of the court of appeals which rendered the decision </a:t>
            </a:r>
            <a:r>
              <a:rPr lang="en-US" sz="2400" b="1" u="sng" smtClean="0">
                <a:solidFill>
                  <a:srgbClr val="FF0000"/>
                </a:solidFill>
              </a:rPr>
              <a:t>within 30 days after the final ruling</a:t>
            </a:r>
            <a:r>
              <a:rPr lang="en-US" sz="2400" smtClean="0">
                <a:solidFill>
                  <a:srgbClr val="FF0000"/>
                </a:solidFill>
              </a:rPr>
              <a:t> of the court of appeals.</a:t>
            </a:r>
            <a:r>
              <a:rPr lang="en-US" sz="2400" smtClean="0"/>
              <a:t>	</a:t>
            </a:r>
          </a:p>
          <a:p>
            <a:pPr eaLnBrk="1" hangingPunct="1">
              <a:lnSpc>
                <a:spcPct val="80000"/>
              </a:lnSpc>
            </a:pPr>
            <a:r>
              <a:rPr lang="en-US" sz="2400" smtClean="0"/>
              <a:t>(3)  The petition for review shall be addressed to "The Court of Criminal Appeals of Texas," and shall state the name of the petitioning party and shall include a statement of the case and authorities and arguments in support of each ground for review.</a:t>
            </a:r>
          </a:p>
        </p:txBody>
      </p:sp>
    </p:spTree>
    <p:extLst>
      <p:ext uri="{BB962C8B-B14F-4D97-AF65-F5344CB8AC3E}">
        <p14:creationId xmlns:p14="http://schemas.microsoft.com/office/powerpoint/2010/main" val="1965825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457200" y="228600"/>
            <a:ext cx="8229600" cy="6324600"/>
          </a:xfrm>
        </p:spPr>
        <p:txBody>
          <a:bodyPr/>
          <a:lstStyle/>
          <a:p>
            <a:pPr eaLnBrk="1" hangingPunct="1">
              <a:lnSpc>
                <a:spcPct val="80000"/>
              </a:lnSpc>
            </a:pPr>
            <a:r>
              <a:rPr lang="en-US" sz="2800" smtClean="0"/>
              <a:t>(4)  Upon filing a petition for review, the petitioning party shall cause a true copy to be delivered to the attorney representing the opposing party.  The opposing party may file a reply to the petition with the Court of Criminal Appeals within 30 days after receipt of the petition from the petitioning party.	</a:t>
            </a:r>
          </a:p>
          <a:p>
            <a:pPr eaLnBrk="1" hangingPunct="1">
              <a:lnSpc>
                <a:spcPct val="80000"/>
              </a:lnSpc>
            </a:pPr>
            <a:r>
              <a:rPr lang="en-US" sz="2800" smtClean="0"/>
              <a:t>(5)  Within 15 days after the filing of a petition for review, the clerk of the court of appeals shall note the filing on the record and forward the petition together with the original record and the opinion of the court of appeals to the Court of Criminal Appeals.	</a:t>
            </a:r>
          </a:p>
          <a:p>
            <a:pPr eaLnBrk="1" hangingPunct="1">
              <a:lnSpc>
                <a:spcPct val="80000"/>
              </a:lnSpc>
            </a:pPr>
            <a:r>
              <a:rPr lang="en-US" sz="2800" smtClean="0"/>
              <a:t>(6)  The Court of Criminal Appeals shall either grant the petition and review the case or refuse the petition.	</a:t>
            </a:r>
          </a:p>
        </p:txBody>
      </p:sp>
    </p:spTree>
    <p:extLst>
      <p:ext uri="{BB962C8B-B14F-4D97-AF65-F5344CB8AC3E}">
        <p14:creationId xmlns:p14="http://schemas.microsoft.com/office/powerpoint/2010/main" val="235337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idx="1"/>
          </p:nvPr>
        </p:nvSpPr>
        <p:spPr>
          <a:xfrm>
            <a:off x="381000" y="381000"/>
            <a:ext cx="8229600" cy="5791200"/>
          </a:xfrm>
        </p:spPr>
        <p:txBody>
          <a:bodyPr/>
          <a:lstStyle/>
          <a:p>
            <a:pPr eaLnBrk="1" hangingPunct="1"/>
            <a:endParaRPr lang="en-US" sz="2000" smtClean="0"/>
          </a:p>
          <a:p>
            <a:pPr eaLnBrk="1" hangingPunct="1"/>
            <a:r>
              <a:rPr lang="en-US" sz="2400" smtClean="0"/>
              <a:t>(7)  Subsequent to granting the petition for review, the Court of Criminal Appeals may reconsider, set aside the order granting the petition, and refuse the petition as though the petition had never been granted.	</a:t>
            </a:r>
          </a:p>
          <a:p>
            <a:pPr eaLnBrk="1" hangingPunct="1"/>
            <a:r>
              <a:rPr lang="en-US" sz="2400" smtClean="0"/>
              <a:t>(c)  The Court of Criminal Appeals may promulgate rules pursuant to this article</a:t>
            </a:r>
            <a:r>
              <a:rPr lang="en-US" smtClean="0"/>
              <a:t>.</a:t>
            </a:r>
            <a:endParaRPr lang="en-US" sz="2000" smtClean="0"/>
          </a:p>
          <a:p>
            <a:pPr eaLnBrk="1" hangingPunct="1"/>
            <a:r>
              <a:rPr lang="en-US" sz="2000" b="1" smtClean="0"/>
              <a:t>(d)  Extensions of time for meeting the limits prescribed in Subdivisions </a:t>
            </a:r>
          </a:p>
          <a:p>
            <a:pPr eaLnBrk="1" hangingPunct="1"/>
            <a:r>
              <a:rPr lang="en-US" sz="2000" b="1" smtClean="0"/>
              <a:t>(2) and (4) of Subsection </a:t>
            </a:r>
          </a:p>
          <a:p>
            <a:pPr eaLnBrk="1" hangingPunct="1"/>
            <a:r>
              <a:rPr lang="en-US" sz="2000" b="1" smtClean="0"/>
              <a:t>(b) of this article may be granted by the Court of Criminal Appeals or a judge thereof for good cause shown on timely application to the Court of Criminal Appeals.</a:t>
            </a:r>
          </a:p>
        </p:txBody>
      </p:sp>
    </p:spTree>
    <p:extLst>
      <p:ext uri="{BB962C8B-B14F-4D97-AF65-F5344CB8AC3E}">
        <p14:creationId xmlns:p14="http://schemas.microsoft.com/office/powerpoint/2010/main" val="2176572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Departments Rats Eat the Marijuana</a:t>
            </a:r>
            <a:endParaRPr lang="en-US" dirty="0"/>
          </a:p>
        </p:txBody>
      </p:sp>
      <p:pic>
        <p:nvPicPr>
          <p:cNvPr id="4"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399"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3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YOU DOING?</a:t>
            </a:r>
            <a:endParaRPr lang="en-US" dirty="0"/>
          </a:p>
        </p:txBody>
      </p:sp>
      <p:sp>
        <p:nvSpPr>
          <p:cNvPr id="3" name="Content Placeholder 2"/>
          <p:cNvSpPr>
            <a:spLocks noGrp="1"/>
          </p:cNvSpPr>
          <p:nvPr>
            <p:ph sz="half" idx="1"/>
          </p:nvPr>
        </p:nvSpPr>
        <p:spPr>
          <a:xfrm>
            <a:off x="457200" y="1905000"/>
            <a:ext cx="8305800" cy="4525963"/>
          </a:xfrm>
        </p:spPr>
        <p:txBody>
          <a:bodyPr>
            <a:normAutofit lnSpcReduction="10000"/>
          </a:bodyPr>
          <a:lstStyle/>
          <a:p>
            <a:endParaRPr lang="en-US" dirty="0" smtClean="0"/>
          </a:p>
          <a:p>
            <a:r>
              <a:rPr lang="en-US" dirty="0" smtClean="0"/>
              <a:t>How much of your evidence goes to court?</a:t>
            </a:r>
          </a:p>
          <a:p>
            <a:r>
              <a:rPr lang="en-US" dirty="0" smtClean="0"/>
              <a:t>How old is your evidence?</a:t>
            </a:r>
          </a:p>
          <a:p>
            <a:r>
              <a:rPr lang="en-US" dirty="0" smtClean="0"/>
              <a:t>Do you have a procedure manual for the property section?</a:t>
            </a:r>
          </a:p>
          <a:p>
            <a:r>
              <a:rPr lang="en-US" dirty="0" smtClean="0"/>
              <a:t>Does your department require an inventory at least once a year or with personnel changes?</a:t>
            </a:r>
          </a:p>
          <a:p>
            <a:r>
              <a:rPr lang="en-US" dirty="0" smtClean="0"/>
              <a:t>Do you require an audit at least once a year?</a:t>
            </a:r>
          </a:p>
          <a:p>
            <a:r>
              <a:rPr lang="en-US" dirty="0" smtClean="0"/>
              <a:t>Do you separate the 3 critical areas in a property room?</a:t>
            </a:r>
            <a:endParaRPr lang="en-US" dirty="0"/>
          </a:p>
        </p:txBody>
      </p:sp>
    </p:spTree>
    <p:extLst>
      <p:ext uri="{BB962C8B-B14F-4D97-AF65-F5344CB8AC3E}">
        <p14:creationId xmlns:p14="http://schemas.microsoft.com/office/powerpoint/2010/main" val="400823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3375</Words>
  <Application>Microsoft Office PowerPoint</Application>
  <PresentationFormat>On-screen Show (4:3)</PresentationFormat>
  <Paragraphs>556</Paragraphs>
  <Slides>72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Aharoni</vt:lpstr>
      <vt:lpstr>Arial</vt:lpstr>
      <vt:lpstr>Calibri</vt:lpstr>
      <vt:lpstr>Tahoma</vt:lpstr>
      <vt:lpstr>Times New Roman</vt:lpstr>
      <vt:lpstr>Wingdings</vt:lpstr>
      <vt:lpstr>Wingdings 2</vt:lpstr>
      <vt:lpstr>Wingdings 3</vt:lpstr>
      <vt:lpstr>Office Theme</vt:lpstr>
      <vt:lpstr>Property/Evidence Management Kolene Dean 817-999-3061</vt:lpstr>
      <vt:lpstr>Goal Today is to keep you out of the Headlines  Help you understand the importance of the property room  Expose you to what is available to your Department  How to Manage a Property/Evidence Room  </vt:lpstr>
      <vt:lpstr>Chain of Custody</vt:lpstr>
      <vt:lpstr>Chain of Custody   </vt:lpstr>
      <vt:lpstr>Do we have a problem?</vt:lpstr>
      <vt:lpstr>SOP</vt:lpstr>
      <vt:lpstr>PowerPoint Presentation</vt:lpstr>
      <vt:lpstr>Some Departments Rats Eat the Marijuana</vt:lpstr>
      <vt:lpstr>HOW ARE YOU DOING?</vt:lpstr>
      <vt:lpstr>PowerPoint Presentation</vt:lpstr>
      <vt:lpstr>Secure Areas</vt:lpstr>
      <vt:lpstr>Packaging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 BORNE PATHOGENS</vt:lpstr>
      <vt:lpstr>DNA EVIDENCE</vt:lpstr>
      <vt:lpstr>DRUGS</vt:lpstr>
      <vt:lpstr>ASPERGILLUS</vt:lpstr>
      <vt:lpstr>ASPERGILLUS  Part 1: What Is Aspergillus?  By Nancy E. Master</vt:lpstr>
      <vt:lpstr>What Is An Audit</vt:lpstr>
      <vt:lpstr>What are the benefits of having an  Audit be done periodically by an outside person or agency? </vt:lpstr>
      <vt:lpstr>An inside audit should be done by what department within the agency?</vt:lpstr>
      <vt:lpstr>What is an Inventory of the Property and Evidence Section?</vt:lpstr>
      <vt:lpstr>Will an Inventory of the Property   Room help in the purging process?</vt:lpstr>
      <vt:lpstr>Dispositions</vt:lpstr>
      <vt:lpstr>How to Work</vt:lpstr>
      <vt:lpstr>Have we learned anything today? Does organization work?</vt:lpstr>
      <vt:lpstr>Does Organization Work?</vt:lpstr>
      <vt:lpstr>PowerPoint Presentation</vt:lpstr>
      <vt:lpstr>PowerPoint Presentation</vt:lpstr>
      <vt:lpstr>CODE OF CRIMINAL PROCEDURE  CHAPTER 12. LIMITATION </vt:lpstr>
      <vt:lpstr>Guidelines</vt:lpstr>
      <vt:lpstr>Quick Guide to chp. 12</vt:lpstr>
      <vt:lpstr>Art. 18.17. DISPOSITION OF ABANDONED OR UNCLAIMED PROPERTY. </vt:lpstr>
      <vt:lpstr>Guideline  over $500.00 Owner Unknown</vt:lpstr>
      <vt:lpstr>Art. 18.18. DISPOSITION OF GAMBLING PARAPHERNALIA, PROHIBITED WEAPON, CRIMINAL INSTRUMENT, AND OTHER CONTRABAND</vt:lpstr>
      <vt:lpstr>PowerPoint Presentation</vt:lpstr>
      <vt:lpstr>Criminal Instrument</vt:lpstr>
      <vt:lpstr>(3)  "prohibited weapon" has the meaning defined in the Penal Code; Sec. 46.05.  PROHIBITED WEAPONS.</vt:lpstr>
      <vt:lpstr>Art. 18.19. DISPOSITION OF SEIZED WEAPONS. </vt:lpstr>
      <vt:lpstr>PowerPoint Presentation</vt:lpstr>
      <vt:lpstr>PowerPoint Presentation</vt:lpstr>
      <vt:lpstr>Guideline 18.19</vt:lpstr>
      <vt:lpstr>Art. 38.43.  EVIDENCE CONTAINING BIOLOGICAL MATERIAL</vt:lpstr>
      <vt:lpstr>PowerPoint Presentation</vt:lpstr>
      <vt:lpstr>Guidelines</vt:lpstr>
      <vt:lpstr>PowerPoint Presentation</vt:lpstr>
      <vt:lpstr>PowerPoint Presentation</vt:lpstr>
      <vt:lpstr>PowerPoint Presentation</vt:lpstr>
      <vt:lpstr>PowerPoint Presentation</vt:lpstr>
      <vt:lpstr>PowerPoint Presentation</vt:lpstr>
      <vt:lpstr>Sec. 481.154.  RULES</vt:lpstr>
      <vt:lpstr>PowerPoint Presentation</vt:lpstr>
      <vt:lpstr>Alcohol Beverage Code103.03. SEIZURE OF ILLICIT BEVERAGES </vt:lpstr>
      <vt:lpstr>Texas Administrative Code</vt:lpstr>
      <vt:lpstr>RULE §13.158 Manner of Destruction - Security Control</vt:lpstr>
      <vt:lpstr>PowerPoint Presentation</vt:lpstr>
      <vt:lpstr>RULE §13.156 Destruction Authority - Court Order</vt:lpstr>
      <vt:lpstr>Appeals in Capital Case  Art. 44.251 CCP</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Property/Evidence Management</dc:title>
  <dc:creator>Kolene</dc:creator>
  <cp:lastModifiedBy>Max Westbrook</cp:lastModifiedBy>
  <cp:revision>34</cp:revision>
  <dcterms:created xsi:type="dcterms:W3CDTF">2012-06-03T23:33:12Z</dcterms:created>
  <dcterms:modified xsi:type="dcterms:W3CDTF">2016-12-15T19:15:35Z</dcterms:modified>
</cp:coreProperties>
</file>