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en-US" smtClean="0"/>
              <a:t>Click to edit Master title style</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30" name="Date Placeholder 29"/>
          <p:cNvSpPr>
            <a:spLocks noGrp="1"/>
          </p:cNvSpPr>
          <p:nvPr>
            <p:ph type="dt" sz="half" idx="10"/>
          </p:nvPr>
        </p:nvSpPr>
        <p:spPr/>
        <p:txBody>
          <a:bodyPr/>
          <a:lstStyle/>
          <a:p>
            <a:fld id="{FFCEC79C-1F3B-45FA-A125-1B8CD38241EA}" type="datetimeFigureOut">
              <a:rPr lang="en-US" smtClean="0"/>
              <a:pPr/>
              <a:t>3/12/2011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0DCFB8C-B757-4999-B60B-9DBA5681898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CEC79C-1F3B-45FA-A125-1B8CD38241EA}" type="datetimeFigureOut">
              <a:rPr lang="en-US" smtClean="0"/>
              <a:pPr/>
              <a:t>3/12/2011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CFB8C-B757-4999-B60B-9DBA5681898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CEC79C-1F3B-45FA-A125-1B8CD38241EA}" type="datetimeFigureOut">
              <a:rPr lang="en-US" smtClean="0"/>
              <a:pPr/>
              <a:t>3/12/2011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CFB8C-B757-4999-B60B-9DBA5681898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CEC79C-1F3B-45FA-A125-1B8CD38241EA}" type="datetimeFigureOut">
              <a:rPr lang="en-US" smtClean="0"/>
              <a:pPr/>
              <a:t>3/12/2011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CFB8C-B757-4999-B60B-9DBA5681898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p>
            <a:fld id="{FFCEC79C-1F3B-45FA-A125-1B8CD38241EA}" type="datetimeFigureOut">
              <a:rPr lang="en-US" smtClean="0"/>
              <a:pPr/>
              <a:t>3/12/2011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CFB8C-B757-4999-B60B-9DBA5681898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en-US" smtClean="0"/>
              <a:t>Click to edit Master title style</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CEC79C-1F3B-45FA-A125-1B8CD38241EA}" type="datetimeFigureOut">
              <a:rPr lang="en-US" smtClean="0"/>
              <a:pPr/>
              <a:t>3/12/2011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CFB8C-B757-4999-B60B-9DBA5681898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CEC79C-1F3B-45FA-A125-1B8CD38241EA}" type="datetimeFigureOut">
              <a:rPr lang="en-US" smtClean="0"/>
              <a:pPr/>
              <a:t>3/12/2011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DCFB8C-B757-4999-B60B-9DBA5681898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FCEC79C-1F3B-45FA-A125-1B8CD38241EA}" type="datetimeFigureOut">
              <a:rPr lang="en-US" smtClean="0"/>
              <a:pPr/>
              <a:t>3/12/2011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DCFB8C-B757-4999-B60B-9DBA5681898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CEC79C-1F3B-45FA-A125-1B8CD38241EA}" type="datetimeFigureOut">
              <a:rPr lang="en-US" smtClean="0"/>
              <a:pPr/>
              <a:t>3/12/2011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DCFB8C-B757-4999-B60B-9DBA5681898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en-US" smtClean="0"/>
              <a:t>Click to edit Master title style</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CEC79C-1F3B-45FA-A125-1B8CD38241EA}" type="datetimeFigureOut">
              <a:rPr lang="en-US" smtClean="0"/>
              <a:pPr/>
              <a:t>3/12/2011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CFB8C-B757-4999-B60B-9DBA5681898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en-US" smtClean="0"/>
              <a:t>Click icon to add picture</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p>
            <a:fld id="{FFCEC79C-1F3B-45FA-A125-1B8CD38241EA}" type="datetimeFigureOut">
              <a:rPr lang="en-US" smtClean="0"/>
              <a:pPr/>
              <a:t>3/12/2011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3400" y="6356350"/>
            <a:ext cx="533400" cy="365125"/>
          </a:xfrm>
        </p:spPr>
        <p:txBody>
          <a:bodyPr/>
          <a:lstStyle/>
          <a:p>
            <a:fld id="{B0DCFB8C-B757-4999-B60B-9DBA5681898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en-US" smtClean="0"/>
              <a:t>Click to edit Master title style</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FFCEC79C-1F3B-45FA-A125-1B8CD38241EA}" type="datetimeFigureOut">
              <a:rPr lang="en-US" smtClean="0"/>
              <a:pPr/>
              <a:t>3/12/2011</a:t>
            </a:fld>
            <a:endParaRPr lang="en-US"/>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B0DCFB8C-B757-4999-B60B-9DBA5681898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Preliminary Investigations and Interviewing Witnesses</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Investigating the Scene </a:t>
            </a:r>
            <a:endParaRPr lang="en-US" dirty="0"/>
          </a:p>
        </p:txBody>
      </p:sp>
      <p:sp>
        <p:nvSpPr>
          <p:cNvPr id="3" name="Subtitle 2"/>
          <p:cNvSpPr>
            <a:spLocks noGrp="1"/>
          </p:cNvSpPr>
          <p:nvPr>
            <p:ph idx="1"/>
          </p:nvPr>
        </p:nvSpPr>
        <p:spPr/>
        <p:txBody>
          <a:bodyPr>
            <a:normAutofit/>
          </a:bodyPr>
          <a:lstStyle/>
          <a:p>
            <a:pPr lvl="1"/>
            <a:r>
              <a:rPr lang="en-US" dirty="0" smtClean="0"/>
              <a:t>2.   Defining the boundaries of and protect the crime scene to ensure that evidence is not lost or contaminated.  </a:t>
            </a:r>
          </a:p>
          <a:p>
            <a:pPr lvl="2"/>
            <a:r>
              <a:rPr lang="en-US" dirty="0" smtClean="0"/>
              <a:t>Erect barricade tape, rope, or cordon off the immediate crime scene.  </a:t>
            </a:r>
          </a:p>
          <a:p>
            <a:pPr lvl="2"/>
            <a:r>
              <a:rPr lang="en-US" dirty="0" smtClean="0"/>
              <a:t>Record any alterations to the crime scene because of emergency assistance, the immediate necessity to handle evidence, or the actions of witnesses, victims, or suspects at the scene.</a:t>
            </a:r>
          </a:p>
          <a:p>
            <a:pPr marL="320040" lvl="1" indent="-320040">
              <a:buClr>
                <a:schemeClr val="accent1"/>
              </a:buClr>
              <a:buSzPct val="70000"/>
              <a:buFont typeface="Wingdings 2"/>
              <a:buChar char=""/>
            </a:pPr>
            <a:endParaRPr lang="en-US" sz="2800" dirty="0" smtClean="0"/>
          </a:p>
          <a:p>
            <a:pPr marL="320040" lvl="1" indent="-320040">
              <a:buClr>
                <a:schemeClr val="accent1"/>
              </a:buClr>
              <a:buSzPct val="70000"/>
              <a:buFont typeface="Wingdings 2"/>
              <a:buChar char=""/>
            </a:pP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Investigating the Scene </a:t>
            </a:r>
            <a:endParaRPr lang="en-US" dirty="0"/>
          </a:p>
        </p:txBody>
      </p:sp>
      <p:sp>
        <p:nvSpPr>
          <p:cNvPr id="3" name="Subtitle 2"/>
          <p:cNvSpPr>
            <a:spLocks noGrp="1"/>
          </p:cNvSpPr>
          <p:nvPr>
            <p:ph idx="1"/>
          </p:nvPr>
        </p:nvSpPr>
        <p:spPr/>
        <p:txBody>
          <a:bodyPr>
            <a:normAutofit lnSpcReduction="10000"/>
          </a:bodyPr>
          <a:lstStyle/>
          <a:p>
            <a:pPr lvl="1"/>
            <a:r>
              <a:rPr lang="en-US" dirty="0" smtClean="0"/>
              <a:t>3. Determine if an offense has actually been committed and, if so, the exact nature of the offense.</a:t>
            </a:r>
          </a:p>
          <a:p>
            <a:pPr lvl="1">
              <a:buNone/>
            </a:pPr>
            <a:endParaRPr lang="en-US" dirty="0" smtClean="0"/>
          </a:p>
          <a:p>
            <a:pPr lvl="1"/>
            <a:r>
              <a:rPr lang="en-US" dirty="0" smtClean="0"/>
              <a:t>4. Determine the identity of the suspect or suspects and make an arrest if it can be accomplished either at the scene or through immediate pursuit.</a:t>
            </a:r>
          </a:p>
          <a:p>
            <a:pPr lvl="1">
              <a:buNone/>
            </a:pPr>
            <a:endParaRPr lang="en-US" dirty="0" smtClean="0"/>
          </a:p>
          <a:p>
            <a:pPr marL="612648" lvl="2" indent="-320040">
              <a:buClr>
                <a:schemeClr val="accent1"/>
              </a:buClr>
              <a:buSzPct val="70000"/>
              <a:buFont typeface="Wingdings 2"/>
              <a:buChar char=""/>
            </a:pPr>
            <a:r>
              <a:rPr lang="en-US" dirty="0" smtClean="0"/>
              <a:t>5. Furnish other officers with descriptions, method, and direction of flight of suspects, and other relevant information concerning wanted suspects or vehicles.</a:t>
            </a:r>
          </a:p>
          <a:p>
            <a:pPr marL="320040" lvl="1" indent="-320040">
              <a:buClr>
                <a:schemeClr val="accent1"/>
              </a:buClr>
              <a:buSzPct val="70000"/>
              <a:buFont typeface="Wingdings 2"/>
              <a:buChar char=""/>
            </a:pPr>
            <a:endParaRPr lang="en-US" sz="2800" dirty="0" smtClean="0"/>
          </a:p>
          <a:p>
            <a:pPr marL="320040" lvl="1" indent="-320040">
              <a:buClr>
                <a:schemeClr val="accent1"/>
              </a:buClr>
              <a:buSzPct val="70000"/>
              <a:buFont typeface="Wingdings 2"/>
              <a:buChar char=""/>
            </a:pP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Investigating the Scene </a:t>
            </a:r>
            <a:endParaRPr lang="en-US" dirty="0"/>
          </a:p>
        </p:txBody>
      </p:sp>
      <p:sp>
        <p:nvSpPr>
          <p:cNvPr id="3" name="Subtitle 2"/>
          <p:cNvSpPr>
            <a:spLocks noGrp="1"/>
          </p:cNvSpPr>
          <p:nvPr>
            <p:ph idx="1"/>
          </p:nvPr>
        </p:nvSpPr>
        <p:spPr/>
        <p:txBody>
          <a:bodyPr>
            <a:normAutofit fontScale="77500" lnSpcReduction="20000"/>
          </a:bodyPr>
          <a:lstStyle/>
          <a:p>
            <a:r>
              <a:rPr lang="en-US" dirty="0" smtClean="0"/>
              <a:t>6.  Determine the identity of all witnesses.  </a:t>
            </a:r>
          </a:p>
          <a:p>
            <a:pPr lvl="1"/>
            <a:r>
              <a:rPr lang="en-US" dirty="0" smtClean="0"/>
              <a:t>Witnesses will need to be contacted later. </a:t>
            </a:r>
          </a:p>
          <a:p>
            <a:pPr lvl="1"/>
            <a:r>
              <a:rPr lang="en-US" dirty="0" smtClean="0"/>
              <a:t>Obtain and document valid forms of identification and contact information for each witness. </a:t>
            </a:r>
          </a:p>
          <a:p>
            <a:pPr lvl="1"/>
            <a:r>
              <a:rPr lang="en-US" dirty="0" smtClean="0"/>
              <a:t>List all witnesses in a written report. </a:t>
            </a:r>
          </a:p>
          <a:p>
            <a:pPr lvl="1"/>
            <a:endParaRPr lang="en-US" dirty="0" smtClean="0"/>
          </a:p>
          <a:p>
            <a:r>
              <a:rPr lang="en-US" sz="3100" dirty="0" smtClean="0"/>
              <a:t>7.  Separate witnesses and instruct them to avoid discussing 	details of the incident with other witnesses.  </a:t>
            </a:r>
          </a:p>
          <a:p>
            <a:pPr lvl="1"/>
            <a:r>
              <a:rPr lang="en-US" sz="2800" dirty="0" smtClean="0"/>
              <a:t>Witnesses should not hear others’ accounts because they may be influenced by that information. </a:t>
            </a:r>
          </a:p>
          <a:p>
            <a:pPr lvl="1"/>
            <a:r>
              <a:rPr lang="en-US" sz="2800" dirty="0" smtClean="0"/>
              <a:t>Independent witness statements can corroborate other witnesses’ statements and other evidence in the investigation. </a:t>
            </a:r>
            <a:endParaRPr lang="en-US" sz="6200" dirty="0" smtClean="0"/>
          </a:p>
          <a:p>
            <a:pPr marL="320040" lvl="1" indent="-320040">
              <a:buClr>
                <a:schemeClr val="accent1"/>
              </a:buClr>
              <a:buSzPct val="70000"/>
              <a:buFont typeface="Wingdings 2"/>
              <a:buChar char=""/>
            </a:pP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Investigating the Scene </a:t>
            </a:r>
            <a:endParaRPr lang="en-US" dirty="0"/>
          </a:p>
        </p:txBody>
      </p:sp>
      <p:sp>
        <p:nvSpPr>
          <p:cNvPr id="3" name="Subtitle 2"/>
          <p:cNvSpPr>
            <a:spLocks noGrp="1"/>
          </p:cNvSpPr>
          <p:nvPr>
            <p:ph idx="1"/>
          </p:nvPr>
        </p:nvSpPr>
        <p:spPr/>
        <p:txBody>
          <a:bodyPr>
            <a:normAutofit/>
          </a:bodyPr>
          <a:lstStyle/>
          <a:p>
            <a:pPr lvl="1"/>
            <a:endParaRPr lang="en-US" dirty="0" smtClean="0"/>
          </a:p>
          <a:p>
            <a:pPr lvl="1"/>
            <a:r>
              <a:rPr lang="en-US" dirty="0" smtClean="0"/>
              <a:t>8.  Canvass area for other witnesses.  </a:t>
            </a:r>
          </a:p>
          <a:p>
            <a:pPr lvl="2"/>
            <a:r>
              <a:rPr lang="en-US" dirty="0" smtClean="0"/>
              <a:t>Witnesses may be reluctant to come forward for any number of reasons or may have departed the scene before law enforcement personnel arrived. </a:t>
            </a:r>
          </a:p>
          <a:p>
            <a:pPr lvl="2"/>
            <a:r>
              <a:rPr lang="en-US" dirty="0" smtClean="0"/>
              <a:t>Also, other persons in the vicinity, such as neighbors or shopkeepers, may have heard or seen something that could assist in the investigation.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Investigating the Scene </a:t>
            </a:r>
            <a:endParaRPr lang="en-US" dirty="0"/>
          </a:p>
        </p:txBody>
      </p:sp>
      <p:sp>
        <p:nvSpPr>
          <p:cNvPr id="3" name="Subtitle 2"/>
          <p:cNvSpPr>
            <a:spLocks noGrp="1"/>
          </p:cNvSpPr>
          <p:nvPr>
            <p:ph idx="1"/>
          </p:nvPr>
        </p:nvSpPr>
        <p:spPr/>
        <p:txBody>
          <a:bodyPr>
            <a:normAutofit lnSpcReduction="10000"/>
          </a:bodyPr>
          <a:lstStyle/>
          <a:p>
            <a:pPr lvl="1"/>
            <a:endParaRPr lang="en-US" dirty="0" smtClean="0"/>
          </a:p>
          <a:p>
            <a:r>
              <a:rPr lang="en-US" dirty="0" smtClean="0"/>
              <a:t>9.  Collect evidence.  </a:t>
            </a:r>
          </a:p>
          <a:p>
            <a:pPr lvl="1"/>
            <a:r>
              <a:rPr lang="en-US" dirty="0" smtClean="0"/>
              <a:t>Patrol officers who have been trained in collecting evidence will collect physical evidence to the limit of their ability and training. </a:t>
            </a:r>
          </a:p>
          <a:p>
            <a:pPr lvl="1"/>
            <a:r>
              <a:rPr lang="en-US" dirty="0" smtClean="0"/>
              <a:t> When additional evidence requires collection, is beyond the capabilities or training of the officer, or is evidence in a serious crime, the patrol officer shall contact appropriate Crime Scene Investigation officers.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Investigating the Scene </a:t>
            </a:r>
            <a:endParaRPr lang="en-US" dirty="0"/>
          </a:p>
        </p:txBody>
      </p:sp>
      <p:sp>
        <p:nvSpPr>
          <p:cNvPr id="3" name="Subtitle 2"/>
          <p:cNvSpPr>
            <a:spLocks noGrp="1"/>
          </p:cNvSpPr>
          <p:nvPr>
            <p:ph idx="1"/>
          </p:nvPr>
        </p:nvSpPr>
        <p:spPr/>
        <p:txBody>
          <a:bodyPr>
            <a:normAutofit/>
          </a:bodyPr>
          <a:lstStyle/>
          <a:p>
            <a:pPr lvl="1"/>
            <a:r>
              <a:rPr lang="en-US" dirty="0" smtClean="0"/>
              <a:t>10.  Interview and obtain written statements from the victim, witnesses, and suspects.  Check with dispatch personnel regarding any information provided during the original call from the scene.</a:t>
            </a:r>
          </a:p>
          <a:p>
            <a:pPr lvl="1"/>
            <a:r>
              <a:rPr lang="en-US" dirty="0" smtClean="0"/>
              <a:t>11.  Arrange for follow-up surveillance of the crime scene, if appropriate.</a:t>
            </a:r>
          </a:p>
          <a:p>
            <a:pPr lvl="1"/>
            <a:r>
              <a:rPr lang="en-US" dirty="0" smtClean="0"/>
              <a:t>12.  Accurately and completely record all pertinent information on the prescribed report forms.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Investigating the Scene </a:t>
            </a:r>
            <a:endParaRPr lang="en-US" dirty="0"/>
          </a:p>
        </p:txBody>
      </p:sp>
      <p:sp>
        <p:nvSpPr>
          <p:cNvPr id="3" name="Subtitle 2"/>
          <p:cNvSpPr>
            <a:spLocks noGrp="1"/>
          </p:cNvSpPr>
          <p:nvPr>
            <p:ph idx="1"/>
          </p:nvPr>
        </p:nvSpPr>
        <p:spPr/>
        <p:txBody>
          <a:bodyPr>
            <a:normAutofit/>
          </a:bodyPr>
          <a:lstStyle/>
          <a:p>
            <a:endParaRPr lang="en-US" dirty="0" smtClean="0"/>
          </a:p>
          <a:p>
            <a:r>
              <a:rPr lang="en-US" dirty="0" smtClean="0"/>
              <a:t>Summary: The preliminary investigation at the scene forms a sound basis for the accurate collection of information and evidence during the follow-up investigation.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Interviewing Witnesses</a:t>
            </a:r>
            <a:endParaRPr lang="en-US" dirty="0"/>
          </a:p>
        </p:txBody>
      </p:sp>
      <p:sp>
        <p:nvSpPr>
          <p:cNvPr id="3" name="Subtitle 2"/>
          <p:cNvSpPr>
            <a:spLocks noGrp="1"/>
          </p:cNvSpPr>
          <p:nvPr>
            <p:ph idx="1"/>
          </p:nvPr>
        </p:nvSpPr>
        <p:spPr/>
        <p:txBody>
          <a:bodyPr>
            <a:normAutofit/>
          </a:bodyPr>
          <a:lstStyle/>
          <a:p>
            <a:endParaRPr lang="en-US" dirty="0" smtClean="0"/>
          </a:p>
          <a:p>
            <a:r>
              <a:rPr lang="en-US" sz="3200" dirty="0" smtClean="0"/>
              <a:t>Principle: The manner in which the preliminary investigating officer obtains information from a witness impacts the amount and accuracy of that information.</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Interviewing Witnesses</a:t>
            </a:r>
            <a:endParaRPr lang="en-US" dirty="0"/>
          </a:p>
        </p:txBody>
      </p:sp>
      <p:sp>
        <p:nvSpPr>
          <p:cNvPr id="3" name="Subtitle 2"/>
          <p:cNvSpPr>
            <a:spLocks noGrp="1"/>
          </p:cNvSpPr>
          <p:nvPr>
            <p:ph idx="1"/>
          </p:nvPr>
        </p:nvSpPr>
        <p:spPr/>
        <p:txBody>
          <a:bodyPr>
            <a:normAutofit fontScale="92500" lnSpcReduction="20000"/>
          </a:bodyPr>
          <a:lstStyle/>
          <a:p>
            <a:r>
              <a:rPr lang="en-US" sz="3200" dirty="0" smtClean="0"/>
              <a:t>Procedure: When interviewing a witness, the preliminary investigating officer should—</a:t>
            </a:r>
          </a:p>
          <a:p>
            <a:pPr lvl="1"/>
            <a:r>
              <a:rPr lang="en-US" dirty="0" smtClean="0"/>
              <a:t>Establish rapport with the witness.</a:t>
            </a:r>
          </a:p>
          <a:p>
            <a:pPr lvl="2"/>
            <a:r>
              <a:rPr lang="en-US" dirty="0" smtClean="0"/>
              <a:t>The development of rapport between the witness and investigator will make the witness more comfortable during the interview process. </a:t>
            </a:r>
          </a:p>
          <a:p>
            <a:pPr lvl="2"/>
            <a:r>
              <a:rPr lang="en-US" dirty="0" smtClean="0"/>
              <a:t>Comfortable witnesses will generally provide more information. </a:t>
            </a:r>
          </a:p>
          <a:p>
            <a:pPr lvl="2"/>
            <a:r>
              <a:rPr lang="en-US" dirty="0" smtClean="0"/>
              <a:t>In the course of developing rapport with the witness, the investigator can learn about the witness’s communication style (e.g., how the witness describes everyday events compared with how the witness describes the incident).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Interviewing Witnesses</a:t>
            </a:r>
            <a:endParaRPr lang="en-US" dirty="0"/>
          </a:p>
        </p:txBody>
      </p:sp>
      <p:sp>
        <p:nvSpPr>
          <p:cNvPr id="3" name="Subtitle 2"/>
          <p:cNvSpPr>
            <a:spLocks noGrp="1"/>
          </p:cNvSpPr>
          <p:nvPr>
            <p:ph idx="1"/>
          </p:nvPr>
        </p:nvSpPr>
        <p:spPr/>
        <p:txBody>
          <a:bodyPr>
            <a:normAutofit/>
          </a:bodyPr>
          <a:lstStyle/>
          <a:p>
            <a:endParaRPr lang="en-US" dirty="0" smtClean="0"/>
          </a:p>
          <a:p>
            <a:r>
              <a:rPr lang="en-US" dirty="0" smtClean="0"/>
              <a:t>Inquire about the witness’s condition.  </a:t>
            </a:r>
          </a:p>
          <a:p>
            <a:pPr lvl="1"/>
            <a:r>
              <a:rPr lang="en-US" dirty="0" smtClean="0"/>
              <a:t>A simple question, such as “How are you doing?” will not only contribute to rapport development, but it can alert the investigator to physical or mental conditions (e.g., intoxication, medication, shock) that could potentially impair the witness’s ability to recall or report information effectively.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The Dispatchers Role</a:t>
            </a:r>
            <a:endParaRPr lang="en-US" dirty="0"/>
          </a:p>
        </p:txBody>
      </p:sp>
      <p:sp>
        <p:nvSpPr>
          <p:cNvPr id="3" name="Subtitle 2"/>
          <p:cNvSpPr>
            <a:spLocks noGrp="1"/>
          </p:cNvSpPr>
          <p:nvPr>
            <p:ph idx="1"/>
          </p:nvPr>
        </p:nvSpPr>
        <p:spPr/>
        <p:txBody>
          <a:bodyPr/>
          <a:lstStyle/>
          <a:p>
            <a:r>
              <a:rPr lang="en-US" dirty="0" smtClean="0"/>
              <a:t> Begins when someone calls 911 to report a crime!</a:t>
            </a:r>
          </a:p>
          <a:p>
            <a:endParaRPr lang="en-US" dirty="0" smtClean="0"/>
          </a:p>
          <a:p>
            <a:r>
              <a:rPr lang="en-US" dirty="0" smtClean="0"/>
              <a:t>The 911 Dispatcher can have a great deal of impact on solving a crime if they obtain as much information as possible.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Interviewing Witnesses</a:t>
            </a:r>
            <a:endParaRPr lang="en-US" dirty="0"/>
          </a:p>
        </p:txBody>
      </p:sp>
      <p:sp>
        <p:nvSpPr>
          <p:cNvPr id="3" name="Subtitle 2"/>
          <p:cNvSpPr>
            <a:spLocks noGrp="1"/>
          </p:cNvSpPr>
          <p:nvPr>
            <p:ph idx="1"/>
          </p:nvPr>
        </p:nvSpPr>
        <p:spPr/>
        <p:txBody>
          <a:bodyPr>
            <a:normAutofit fontScale="77500" lnSpcReduction="20000"/>
          </a:bodyPr>
          <a:lstStyle/>
          <a:p>
            <a:r>
              <a:rPr lang="en-US" dirty="0" smtClean="0"/>
              <a:t>Use open-ended questions (e.g., “What can you tell me about the car?”) and augment with closed-ended questions (e.g., “What color was the car?”). </a:t>
            </a:r>
          </a:p>
          <a:p>
            <a:pPr lvl="1"/>
            <a:r>
              <a:rPr lang="en-US" dirty="0" smtClean="0"/>
              <a:t>Avoid leading questions (e.g., “Was the car red?”). </a:t>
            </a:r>
          </a:p>
          <a:p>
            <a:pPr lvl="1"/>
            <a:r>
              <a:rPr lang="en-US" dirty="0" smtClean="0"/>
              <a:t>An open-ended question allows for an unlimited response from the witness in his/her own words (e.g., “What can you tell me about the perpetrator?” or “Tell me in your own words what happened”). </a:t>
            </a:r>
          </a:p>
          <a:p>
            <a:pPr lvl="1"/>
            <a:r>
              <a:rPr lang="en-US" dirty="0" smtClean="0"/>
              <a:t>Open-ended questions allow the witness to play an active role, thereby generating a greater amount of unsolicited information. </a:t>
            </a:r>
          </a:p>
          <a:p>
            <a:pPr lvl="1"/>
            <a:r>
              <a:rPr lang="en-US" dirty="0" smtClean="0"/>
              <a:t>Open-ended responses also tend to be more accurate and promote more effective listening on the part of the investigator. The investigator also is less likely to lead the witness when framing questions in this manner.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Interviewing Witnesses</a:t>
            </a:r>
            <a:endParaRPr lang="en-US" dirty="0"/>
          </a:p>
        </p:txBody>
      </p:sp>
      <p:sp>
        <p:nvSpPr>
          <p:cNvPr id="3" name="Subtitle 2"/>
          <p:cNvSpPr>
            <a:spLocks noGrp="1"/>
          </p:cNvSpPr>
          <p:nvPr>
            <p:ph idx="1"/>
          </p:nvPr>
        </p:nvSpPr>
        <p:spPr/>
        <p:txBody>
          <a:bodyPr>
            <a:normAutofit fontScale="85000" lnSpcReduction="10000"/>
          </a:bodyPr>
          <a:lstStyle/>
          <a:p>
            <a:r>
              <a:rPr lang="en-US" dirty="0" smtClean="0"/>
              <a:t>A closed-ended question, in contrast, limits the amount or scope of information that the witness can provide (e.g., “Did the perpetrator have a beard?” or “What color was the car?”). </a:t>
            </a:r>
          </a:p>
          <a:p>
            <a:pPr lvl="1"/>
            <a:r>
              <a:rPr lang="en-US" dirty="0" smtClean="0"/>
              <a:t>Although it is preferable to use open-ended questioning, the investigator should follow with more directed questions if the witness is unresponsive to open-ended questions or provides imprecise responses. </a:t>
            </a:r>
          </a:p>
          <a:p>
            <a:pPr lvl="1"/>
            <a:r>
              <a:rPr lang="en-US" dirty="0" smtClean="0"/>
              <a:t>If, for example, when answering an open-ended question, the witness states that the perpetrator was dressed in “shabby” clothing, the investigator should ask the witness to elaborate on the type of clothing (e.g., “What do you mean by ‘shabby’?”).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Interviewing Witnesses</a:t>
            </a:r>
            <a:endParaRPr lang="en-US" dirty="0"/>
          </a:p>
        </p:txBody>
      </p:sp>
      <p:sp>
        <p:nvSpPr>
          <p:cNvPr id="3" name="Subtitle 2"/>
          <p:cNvSpPr>
            <a:spLocks noGrp="1"/>
          </p:cNvSpPr>
          <p:nvPr>
            <p:ph idx="1"/>
          </p:nvPr>
        </p:nvSpPr>
        <p:spPr/>
        <p:txBody>
          <a:bodyPr>
            <a:normAutofit fontScale="92500"/>
          </a:bodyPr>
          <a:lstStyle/>
          <a:p>
            <a:r>
              <a:rPr lang="en-US" dirty="0" smtClean="0"/>
              <a:t>For each new topic of information being sought, the investigator should begin with open-ended questions and augment them with closed-ended questions if necessary. </a:t>
            </a:r>
          </a:p>
          <a:p>
            <a:r>
              <a:rPr lang="en-US" dirty="0" smtClean="0"/>
              <a:t>For example, if, after having elicited all information from the witness about the perpetrator, the next topic of information is the getaway car, the investigator should begin this line of inquiry with open-ended questions about the car.</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Interviewing Witnesses</a:t>
            </a:r>
            <a:endParaRPr lang="en-US" dirty="0"/>
          </a:p>
        </p:txBody>
      </p:sp>
      <p:sp>
        <p:nvSpPr>
          <p:cNvPr id="3" name="Subtitle 2"/>
          <p:cNvSpPr>
            <a:spLocks noGrp="1"/>
          </p:cNvSpPr>
          <p:nvPr>
            <p:ph idx="1"/>
          </p:nvPr>
        </p:nvSpPr>
        <p:spPr/>
        <p:txBody>
          <a:bodyPr>
            <a:normAutofit lnSpcReduction="10000"/>
          </a:bodyPr>
          <a:lstStyle/>
          <a:p>
            <a:r>
              <a:rPr lang="en-US" dirty="0" smtClean="0"/>
              <a:t>Leading questions suggest an answer and may distort the witness’s perception or memory. The investigator needs to determine only what the witness knows, uninfluenced by what the investigator might expect or know from other sources. </a:t>
            </a:r>
          </a:p>
          <a:p>
            <a:r>
              <a:rPr lang="en-US" dirty="0" smtClean="0"/>
              <a:t>For example, the investigator may have been informed by another witness that the car was red, but should not ask, “Was it a red Honda?”</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Interviewing Witnesses</a:t>
            </a:r>
            <a:endParaRPr lang="en-US" dirty="0"/>
          </a:p>
        </p:txBody>
      </p:sp>
      <p:sp>
        <p:nvSpPr>
          <p:cNvPr id="3" name="Subtitle 2"/>
          <p:cNvSpPr>
            <a:spLocks noGrp="1"/>
          </p:cNvSpPr>
          <p:nvPr>
            <p:ph idx="1"/>
          </p:nvPr>
        </p:nvSpPr>
        <p:spPr/>
        <p:txBody>
          <a:bodyPr>
            <a:normAutofit lnSpcReduction="10000"/>
          </a:bodyPr>
          <a:lstStyle/>
          <a:p>
            <a:r>
              <a:rPr lang="en-US" dirty="0" smtClean="0"/>
              <a:t>Clarify the information received with the witness.  Asking the witness about what they have reported ensures that the information has been understood and accurately recorded.</a:t>
            </a:r>
          </a:p>
          <a:p>
            <a:r>
              <a:rPr lang="en-US" dirty="0" smtClean="0"/>
              <a:t>Document information obtained from the witness, including the witness’s identity, in a written report.  This information will be necessary when the witness is contacted for a follow-up interview.</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Interviewing Witnesses</a:t>
            </a:r>
            <a:endParaRPr lang="en-US" dirty="0"/>
          </a:p>
        </p:txBody>
      </p:sp>
      <p:sp>
        <p:nvSpPr>
          <p:cNvPr id="3" name="Subtitle 2"/>
          <p:cNvSpPr>
            <a:spLocks noGrp="1"/>
          </p:cNvSpPr>
          <p:nvPr>
            <p:ph idx="1"/>
          </p:nvPr>
        </p:nvSpPr>
        <p:spPr/>
        <p:txBody>
          <a:bodyPr>
            <a:normAutofit/>
          </a:bodyPr>
          <a:lstStyle/>
          <a:p>
            <a:endParaRPr lang="en-US" dirty="0" smtClean="0"/>
          </a:p>
          <a:p>
            <a:r>
              <a:rPr lang="en-US" dirty="0" smtClean="0"/>
              <a:t>Encourage the witness to contact investigators with any further information.  Witnesses will often remember additional, useful information after an interview. Remind the witness that any information, no matter how trivial it may seem, is important.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Interviewing Witnesses</a:t>
            </a:r>
            <a:endParaRPr lang="en-US" dirty="0"/>
          </a:p>
        </p:txBody>
      </p:sp>
      <p:sp>
        <p:nvSpPr>
          <p:cNvPr id="3" name="Subtitle 2"/>
          <p:cNvSpPr>
            <a:spLocks noGrp="1"/>
          </p:cNvSpPr>
          <p:nvPr>
            <p:ph idx="1"/>
          </p:nvPr>
        </p:nvSpPr>
        <p:spPr/>
        <p:txBody>
          <a:bodyPr>
            <a:normAutofit fontScale="77500" lnSpcReduction="20000"/>
          </a:bodyPr>
          <a:lstStyle/>
          <a:p>
            <a:r>
              <a:rPr lang="en-US" dirty="0" smtClean="0"/>
              <a:t>Encourage the witness to avoid contact with the media or exposure to media accounts concerning the incident. </a:t>
            </a:r>
          </a:p>
          <a:p>
            <a:pPr lvl="1"/>
            <a:r>
              <a:rPr lang="en-US" dirty="0" smtClean="0"/>
              <a:t>Media information may contaminate the witness’s memory. </a:t>
            </a:r>
          </a:p>
          <a:p>
            <a:pPr lvl="1"/>
            <a:r>
              <a:rPr lang="en-US" dirty="0" smtClean="0"/>
              <a:t>Media requests for a story or offers of compensation may encourage a witness to fabricate information.</a:t>
            </a:r>
          </a:p>
          <a:p>
            <a:r>
              <a:rPr lang="en-US" sz="3200" dirty="0" smtClean="0"/>
              <a:t>Instruct the witness to avoid discussing details of the incident with other potential witnesses.  </a:t>
            </a:r>
          </a:p>
          <a:p>
            <a:pPr lvl="1"/>
            <a:r>
              <a:rPr lang="en-US" sz="2800" dirty="0" smtClean="0"/>
              <a:t>Witnesses should not hear others’ accounts because they may be influenced by that information. </a:t>
            </a:r>
          </a:p>
          <a:p>
            <a:pPr lvl="1"/>
            <a:r>
              <a:rPr lang="en-US" sz="2800" dirty="0" smtClean="0"/>
              <a:t>The independence of witnesses is important to see if the information they have provided is consistent with other witnesses’ statements and other evidence in the investigation.</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Interviewing Witnesses</a:t>
            </a:r>
            <a:endParaRPr lang="en-US" dirty="0"/>
          </a:p>
        </p:txBody>
      </p:sp>
      <p:sp>
        <p:nvSpPr>
          <p:cNvPr id="3" name="Subtitle 2"/>
          <p:cNvSpPr>
            <a:spLocks noGrp="1"/>
          </p:cNvSpPr>
          <p:nvPr>
            <p:ph idx="1"/>
          </p:nvPr>
        </p:nvSpPr>
        <p:spPr/>
        <p:txBody>
          <a:bodyPr>
            <a:normAutofit/>
          </a:bodyPr>
          <a:lstStyle/>
          <a:p>
            <a:endParaRPr lang="en-US" sz="3200" dirty="0" smtClean="0"/>
          </a:p>
          <a:p>
            <a:r>
              <a:rPr lang="en-US" sz="3200" dirty="0" smtClean="0"/>
              <a:t>Summary: Information obtained from the witness can corroborate other evidence (e.g., physical evidence, accounts provided by other witnesses) in the investigation. Therefore, it is important that this information be accurately documented in writing.</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The Dispatchers Role</a:t>
            </a:r>
            <a:endParaRPr lang="en-US" dirty="0"/>
          </a:p>
        </p:txBody>
      </p:sp>
      <p:sp>
        <p:nvSpPr>
          <p:cNvPr id="3" name="Subtitle 2"/>
          <p:cNvSpPr>
            <a:spLocks noGrp="1"/>
          </p:cNvSpPr>
          <p:nvPr>
            <p:ph idx="1"/>
          </p:nvPr>
        </p:nvSpPr>
        <p:spPr/>
        <p:txBody>
          <a:bodyPr>
            <a:normAutofit fontScale="92500" lnSpcReduction="20000"/>
          </a:bodyPr>
          <a:lstStyle/>
          <a:p>
            <a:r>
              <a:rPr lang="en-US" dirty="0" smtClean="0"/>
              <a:t> Dispatchers must get basic information first to provide officers with the information they need to make a safe approach to the scene,</a:t>
            </a:r>
          </a:p>
          <a:p>
            <a:endParaRPr lang="en-US" dirty="0" smtClean="0"/>
          </a:p>
          <a:p>
            <a:r>
              <a:rPr lang="en-US" sz="3200" dirty="0" smtClean="0"/>
              <a:t>but after they get this basic information about what has occurred, suspect information if available, and the presents of any weapons, the dispatcher should attempt to obtain the identity of the person calling and any other descriptive information about the suspect or mode of travel.</a:t>
            </a: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The Dispatchers Role</a:t>
            </a:r>
            <a:endParaRPr lang="en-US" dirty="0"/>
          </a:p>
        </p:txBody>
      </p:sp>
      <p:sp>
        <p:nvSpPr>
          <p:cNvPr id="3" name="Subtitle 2"/>
          <p:cNvSpPr>
            <a:spLocks noGrp="1"/>
          </p:cNvSpPr>
          <p:nvPr>
            <p:ph idx="1"/>
          </p:nvPr>
        </p:nvSpPr>
        <p:spPr/>
        <p:txBody>
          <a:bodyPr>
            <a:normAutofit fontScale="92500" lnSpcReduction="10000"/>
          </a:bodyPr>
          <a:lstStyle/>
          <a:p>
            <a:pPr marL="320040" lvl="1" indent="-320040">
              <a:buClr>
                <a:schemeClr val="accent1"/>
              </a:buClr>
              <a:buSzPct val="70000"/>
              <a:buFont typeface="Wingdings 2"/>
              <a:buChar char=""/>
            </a:pPr>
            <a:r>
              <a:rPr lang="en-US" sz="2800" dirty="0" smtClean="0"/>
              <a:t>During a 9–1–1/emergency call—after obtaining preliminary information and dispatching police—the call-taker/dispatcher should—</a:t>
            </a:r>
          </a:p>
          <a:p>
            <a:endParaRPr lang="en-US" dirty="0" smtClean="0"/>
          </a:p>
          <a:p>
            <a:r>
              <a:rPr lang="en-US" dirty="0" smtClean="0"/>
              <a:t>Assure the caller the police are on the way.</a:t>
            </a:r>
          </a:p>
          <a:p>
            <a:pPr>
              <a:buNone/>
            </a:pPr>
            <a:endParaRPr lang="en-US" dirty="0" smtClean="0"/>
          </a:p>
          <a:p>
            <a:r>
              <a:rPr lang="en-US" dirty="0" smtClean="0"/>
              <a:t>Ask open-ended questions (e.g., “What can you tell me about the car?”) and augment with closed-ended questions (e.g., “What color was the car?”) </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The Dispatchers Role</a:t>
            </a:r>
            <a:endParaRPr lang="en-US" dirty="0"/>
          </a:p>
        </p:txBody>
      </p:sp>
      <p:sp>
        <p:nvSpPr>
          <p:cNvPr id="3" name="Subtitle 2"/>
          <p:cNvSpPr>
            <a:spLocks noGrp="1"/>
          </p:cNvSpPr>
          <p:nvPr>
            <p:ph idx="1"/>
          </p:nvPr>
        </p:nvSpPr>
        <p:spPr/>
        <p:txBody>
          <a:bodyPr>
            <a:normAutofit/>
          </a:bodyPr>
          <a:lstStyle/>
          <a:p>
            <a:pPr marL="320040" lvl="1" indent="-320040">
              <a:buClr>
                <a:schemeClr val="accent1"/>
              </a:buClr>
              <a:buSzPct val="70000"/>
              <a:buFont typeface="Wingdings 2"/>
              <a:buChar char=""/>
            </a:pPr>
            <a:r>
              <a:rPr lang="en-US" sz="2800" dirty="0" smtClean="0"/>
              <a:t>An open-ended question allows for an unlimited response from the witness in his/her own words (e.g., “What can you tell me about the perpetrator?” or “Tell me in your own words what happened.”) </a:t>
            </a:r>
            <a:endParaRPr lang="en-US" dirty="0" smtClean="0"/>
          </a:p>
          <a:p>
            <a:r>
              <a:rPr lang="en-US" sz="2800" dirty="0" smtClean="0"/>
              <a:t>Although it is preferable to use open-ended questioning, the call-taker should follow with more directed questions if the caller is unresponsive to open-ended questions or provides imprecise responses. </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The Dispatchers Role</a:t>
            </a:r>
            <a:endParaRPr lang="en-US" dirty="0"/>
          </a:p>
        </p:txBody>
      </p:sp>
      <p:sp>
        <p:nvSpPr>
          <p:cNvPr id="3" name="Subtitle 2"/>
          <p:cNvSpPr>
            <a:spLocks noGrp="1"/>
          </p:cNvSpPr>
          <p:nvPr>
            <p:ph idx="1"/>
          </p:nvPr>
        </p:nvSpPr>
        <p:spPr/>
        <p:txBody>
          <a:bodyPr>
            <a:normAutofit/>
          </a:bodyPr>
          <a:lstStyle/>
          <a:p>
            <a:pPr marL="320040" lvl="1" indent="-320040">
              <a:buClr>
                <a:schemeClr val="accent1"/>
              </a:buClr>
              <a:buSzPct val="70000"/>
              <a:buFont typeface="Wingdings 2"/>
              <a:buChar char=""/>
            </a:pPr>
            <a:r>
              <a:rPr lang="en-US" sz="2800" dirty="0" smtClean="0"/>
              <a:t>Avoid asking suggestive or leading questions (e.g., “Was the car red?”). Leading questions suggest an answer and may distort the caller’s perception or memory. </a:t>
            </a:r>
          </a:p>
          <a:p>
            <a:pPr marL="320040" lvl="1" indent="-320040">
              <a:buClr>
                <a:schemeClr val="accent1"/>
              </a:buClr>
              <a:buSzPct val="70000"/>
              <a:buFont typeface="Wingdings 2"/>
              <a:buChar char=""/>
            </a:pPr>
            <a:r>
              <a:rPr lang="en-US" sz="2800" dirty="0" smtClean="0"/>
              <a:t>Ask  if anything else should be known about the incident. </a:t>
            </a:r>
          </a:p>
          <a:p>
            <a:pPr marL="320040" lvl="1" indent="-320040">
              <a:buClr>
                <a:schemeClr val="accent1"/>
              </a:buClr>
              <a:buSzPct val="70000"/>
              <a:buFont typeface="Wingdings 2"/>
              <a:buChar char=""/>
            </a:pPr>
            <a:r>
              <a:rPr lang="en-US" sz="2800" dirty="0" smtClean="0"/>
              <a:t>Transmit information to responding officer(s). </a:t>
            </a:r>
          </a:p>
          <a:p>
            <a:pPr marL="320040" lvl="1" indent="-320040">
              <a:buClr>
                <a:schemeClr val="accent1"/>
              </a:buClr>
              <a:buSzPct val="70000"/>
              <a:buFont typeface="Wingdings 2"/>
              <a:buChar char=""/>
            </a:pPr>
            <a:r>
              <a:rPr lang="en-US" sz="2800" dirty="0" smtClean="0"/>
              <a:t>Update officer(s) as more information comes in.</a:t>
            </a:r>
          </a:p>
          <a:p>
            <a:pPr marL="320040" lvl="1" indent="-320040">
              <a:buClr>
                <a:schemeClr val="accent1"/>
              </a:buClr>
              <a:buSzPct val="70000"/>
              <a:buFont typeface="Wingdings 2"/>
              <a:buChar char=""/>
            </a:pP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Investigating the Scene </a:t>
            </a:r>
            <a:endParaRPr lang="en-US" dirty="0"/>
          </a:p>
        </p:txBody>
      </p:sp>
      <p:sp>
        <p:nvSpPr>
          <p:cNvPr id="3" name="Subtitle 2"/>
          <p:cNvSpPr>
            <a:spLocks noGrp="1"/>
          </p:cNvSpPr>
          <p:nvPr>
            <p:ph idx="1"/>
          </p:nvPr>
        </p:nvSpPr>
        <p:spPr/>
        <p:txBody>
          <a:bodyPr>
            <a:normAutofit fontScale="70000" lnSpcReduction="20000"/>
          </a:bodyPr>
          <a:lstStyle/>
          <a:p>
            <a:r>
              <a:rPr lang="en-US" sz="3200" dirty="0" smtClean="0"/>
              <a:t>Caution Advised</a:t>
            </a:r>
          </a:p>
          <a:p>
            <a:endParaRPr lang="en-US" sz="3200" dirty="0" smtClean="0"/>
          </a:p>
          <a:p>
            <a:r>
              <a:rPr lang="en-US" sz="3200" dirty="0" smtClean="0"/>
              <a:t>Officers who first arrive at a possible crime scene must take care not to enter hastily.  The crime scene may pose a threat to the officer:  </a:t>
            </a:r>
          </a:p>
          <a:p>
            <a:pPr lvl="1"/>
            <a:r>
              <a:rPr lang="en-US" sz="2800" dirty="0" smtClean="0"/>
              <a:t>an armed suspect may still be at the scene; </a:t>
            </a:r>
          </a:p>
          <a:p>
            <a:pPr lvl="1"/>
            <a:r>
              <a:rPr lang="en-US" sz="2800" dirty="0" smtClean="0"/>
              <a:t>toxic chemicals or infectious materials may be present; </a:t>
            </a:r>
          </a:p>
          <a:p>
            <a:pPr lvl="1"/>
            <a:r>
              <a:rPr lang="en-US" sz="2800" dirty="0" smtClean="0"/>
              <a:t>or evidence may be destroyed if the officer enters.  </a:t>
            </a:r>
          </a:p>
          <a:p>
            <a:pPr lvl="1">
              <a:buNone/>
            </a:pPr>
            <a:endParaRPr lang="en-US" sz="2800" dirty="0" smtClean="0"/>
          </a:p>
          <a:p>
            <a:r>
              <a:rPr lang="en-US" sz="3200" dirty="0" smtClean="0"/>
              <a:t>When practicable, officers shall first note the total environment of the scene including, for example, whether doors and windows are open or closed, lights on or off, presence of odors, and the condition and circumstances of the victim.</a:t>
            </a:r>
          </a:p>
          <a:p>
            <a:pPr marL="320040" lvl="1" indent="-320040">
              <a:buClr>
                <a:schemeClr val="accent1"/>
              </a:buClr>
              <a:buSzPct val="70000"/>
              <a:buFont typeface="Wingdings 2"/>
              <a:buChar char=""/>
            </a:pP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Investigating the Scene </a:t>
            </a:r>
            <a:endParaRPr lang="en-US" dirty="0"/>
          </a:p>
        </p:txBody>
      </p:sp>
      <p:sp>
        <p:nvSpPr>
          <p:cNvPr id="3" name="Subtitle 2"/>
          <p:cNvSpPr>
            <a:spLocks noGrp="1"/>
          </p:cNvSpPr>
          <p:nvPr>
            <p:ph idx="1"/>
          </p:nvPr>
        </p:nvSpPr>
        <p:spPr/>
        <p:txBody>
          <a:bodyPr>
            <a:normAutofit/>
          </a:bodyPr>
          <a:lstStyle/>
          <a:p>
            <a:pPr lvl="1"/>
            <a:r>
              <a:rPr lang="en-US" sz="2800" dirty="0" smtClean="0"/>
              <a:t>Principle: Preservation and documentation of the scene, including information from witnesses and physical evidence, are necessary for a thorough preliminary investigation. The methods used by the preliminary investigating officer have a direct impact on the amount and accuracy of the information obtained throughout the investigation.</a:t>
            </a:r>
          </a:p>
          <a:p>
            <a:pPr marL="320040" lvl="1" indent="-320040">
              <a:buClr>
                <a:schemeClr val="accent1"/>
              </a:buClr>
              <a:buSzPct val="70000"/>
              <a:buFont typeface="Wingdings 2"/>
              <a:buChar char=""/>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Investigations</a:t>
            </a:r>
            <a:br>
              <a:rPr lang="en-US" dirty="0" smtClean="0"/>
            </a:br>
            <a:r>
              <a:rPr lang="en-US" dirty="0" smtClean="0"/>
              <a:t>Investigating the Scene </a:t>
            </a:r>
            <a:endParaRPr lang="en-US" dirty="0"/>
          </a:p>
        </p:txBody>
      </p:sp>
      <p:sp>
        <p:nvSpPr>
          <p:cNvPr id="3" name="Subtitle 2"/>
          <p:cNvSpPr>
            <a:spLocks noGrp="1"/>
          </p:cNvSpPr>
          <p:nvPr>
            <p:ph idx="1"/>
          </p:nvPr>
        </p:nvSpPr>
        <p:spPr/>
        <p:txBody>
          <a:bodyPr>
            <a:normAutofit/>
          </a:bodyPr>
          <a:lstStyle/>
          <a:p>
            <a:r>
              <a:rPr lang="en-US" sz="3200" dirty="0" smtClean="0"/>
              <a:t>Procedure: After forming an impression of the entire scene and ensuring that no threat exists, the officer shall proceed with the preliminary investigation which consists of, but is not limited to, the following activities:</a:t>
            </a:r>
          </a:p>
          <a:p>
            <a:pPr lvl="1"/>
            <a:endParaRPr lang="en-US" sz="2800" dirty="0" smtClean="0"/>
          </a:p>
          <a:p>
            <a:pPr marL="320040" lvl="1" indent="-320040">
              <a:buClr>
                <a:schemeClr val="accent1"/>
              </a:buClr>
              <a:buSzPct val="70000"/>
              <a:buFont typeface="Wingdings 2"/>
              <a:buChar char=""/>
            </a:pPr>
            <a:r>
              <a:rPr lang="en-US" sz="2800" dirty="0" smtClean="0"/>
              <a:t>1.	Providing aid to the injured.</a:t>
            </a:r>
          </a:p>
          <a:p>
            <a:pPr marL="320040" lvl="1" indent="-320040">
              <a:buClr>
                <a:schemeClr val="accent1"/>
              </a:buClr>
              <a:buSzPct val="70000"/>
              <a:buFont typeface="Wingdings 2"/>
              <a:buChar char=""/>
            </a:pPr>
            <a:endParaRPr lang="en-US" sz="2800" dirty="0"/>
          </a:p>
        </p:txBody>
      </p:sp>
    </p:spTree>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Deluxe</Template>
  <TotalTime>37</TotalTime>
  <Words>1759</Words>
  <Application>Microsoft Office PowerPoint</Application>
  <PresentationFormat>On-screen Show (4:3)</PresentationFormat>
  <Paragraphs>120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Deluxe</vt:lpstr>
      <vt:lpstr>Preliminary Investigations and Interviewing Witnesses</vt:lpstr>
      <vt:lpstr>Preliminary Investigations: The Dispatchers Role</vt:lpstr>
      <vt:lpstr>Preliminary Investigations: The Dispatchers Role</vt:lpstr>
      <vt:lpstr>Preliminary Investigations: The Dispatchers Role</vt:lpstr>
      <vt:lpstr>Preliminary Investigations: The Dispatchers Role</vt:lpstr>
      <vt:lpstr>Preliminary Investigations: The Dispatchers Role</vt:lpstr>
      <vt:lpstr>Preliminary Investigations Investigating the Scene </vt:lpstr>
      <vt:lpstr>Preliminary Investigations Investigating the Scene </vt:lpstr>
      <vt:lpstr>Preliminary Investigations Investigating the Scene </vt:lpstr>
      <vt:lpstr>Preliminary Investigations Investigating the Scene </vt:lpstr>
      <vt:lpstr>Preliminary Investigations Investigating the Scene </vt:lpstr>
      <vt:lpstr>Preliminary Investigations Investigating the Scene </vt:lpstr>
      <vt:lpstr>Preliminary Investigations Investigating the Scene </vt:lpstr>
      <vt:lpstr>Preliminary Investigations Investigating the Scene </vt:lpstr>
      <vt:lpstr>Preliminary Investigations Investigating the Scene </vt:lpstr>
      <vt:lpstr>Preliminary Investigations Investigating the Scene </vt:lpstr>
      <vt:lpstr>Preliminary Investigations: Interviewing Witnesses</vt:lpstr>
      <vt:lpstr>Preliminary Investigations: Interviewing Witnesses</vt:lpstr>
      <vt:lpstr>Preliminary Investigations: Interviewing Witnesses</vt:lpstr>
      <vt:lpstr>Preliminary Investigations: Interviewing Witnesses</vt:lpstr>
      <vt:lpstr>Preliminary Investigations: Interviewing Witnesses</vt:lpstr>
      <vt:lpstr>Preliminary Investigations: Interviewing Witnesses</vt:lpstr>
      <vt:lpstr>Preliminary Investigations: Interviewing Witnesses</vt:lpstr>
      <vt:lpstr>Preliminary Investigations: Interviewing Witnesses</vt:lpstr>
      <vt:lpstr>Preliminary Investigations: Interviewing Witnesses</vt:lpstr>
      <vt:lpstr>Preliminary Investigations: Interviewing Witnesses</vt:lpstr>
      <vt:lpstr>Preliminary Investigations: Interviewing Witnesses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Investigations and Interviewing Witnesses</dc:title>
  <dc:creator>owner</dc:creator>
  <cp:lastModifiedBy>owner</cp:lastModifiedBy>
  <cp:revision>2</cp:revision>
  <dcterms:created xsi:type="dcterms:W3CDTF">2011-03-11T23:20:24Z</dcterms:created>
  <dcterms:modified xsi:type="dcterms:W3CDTF">2011-03-12T13:12:47Z</dcterms:modified>
</cp:coreProperties>
</file>